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02" r:id="rId5"/>
    <p:sldId id="418" r:id="rId6"/>
    <p:sldId id="426" r:id="rId7"/>
    <p:sldId id="421" r:id="rId8"/>
    <p:sldId id="428" r:id="rId9"/>
    <p:sldId id="432" r:id="rId10"/>
    <p:sldId id="427" r:id="rId11"/>
    <p:sldId id="416" r:id="rId12"/>
  </p:sldIdLst>
  <p:sldSz cx="12192000" cy="6858000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459"/>
    <a:srgbClr val="B2E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923F2-AAF8-4B60-9268-0AB134BDD078}" v="1427" dt="2023-01-21T19:55:18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Green" userId="c763d980-6600-4016-9b5c-1e9895390ba1" providerId="ADAL" clId="{6C6923F2-AAF8-4B60-9268-0AB134BDD078}"/>
    <pc:docChg chg="delSld modSld">
      <pc:chgData name="Simon Green" userId="c763d980-6600-4016-9b5c-1e9895390ba1" providerId="ADAL" clId="{6C6923F2-AAF8-4B60-9268-0AB134BDD078}" dt="2023-01-21T19:55:18.007" v="1498" actId="20577"/>
      <pc:docMkLst>
        <pc:docMk/>
      </pc:docMkLst>
      <pc:sldChg chg="modSp mod">
        <pc:chgData name="Simon Green" userId="c763d980-6600-4016-9b5c-1e9895390ba1" providerId="ADAL" clId="{6C6923F2-AAF8-4B60-9268-0AB134BDD078}" dt="2023-01-21T19:32:12.962" v="10" actId="6549"/>
        <pc:sldMkLst>
          <pc:docMk/>
          <pc:sldMk cId="1558487757" sldId="402"/>
        </pc:sldMkLst>
        <pc:spChg chg="mod">
          <ac:chgData name="Simon Green" userId="c763d980-6600-4016-9b5c-1e9895390ba1" providerId="ADAL" clId="{6C6923F2-AAF8-4B60-9268-0AB134BDD078}" dt="2023-01-21T19:32:12.962" v="10" actId="6549"/>
          <ac:spMkLst>
            <pc:docMk/>
            <pc:sldMk cId="1558487757" sldId="402"/>
            <ac:spMk id="7" creationId="{E8EE4F35-64D4-4E4E-977A-24F250A851EE}"/>
          </ac:spMkLst>
        </pc:spChg>
      </pc:sldChg>
      <pc:sldChg chg="del">
        <pc:chgData name="Simon Green" userId="c763d980-6600-4016-9b5c-1e9895390ba1" providerId="ADAL" clId="{6C6923F2-AAF8-4B60-9268-0AB134BDD078}" dt="2023-01-21T19:32:29.477" v="11" actId="47"/>
        <pc:sldMkLst>
          <pc:docMk/>
          <pc:sldMk cId="3293531584" sldId="419"/>
        </pc:sldMkLst>
      </pc:sldChg>
      <pc:sldChg chg="del">
        <pc:chgData name="Simon Green" userId="c763d980-6600-4016-9b5c-1e9895390ba1" providerId="ADAL" clId="{6C6923F2-AAF8-4B60-9268-0AB134BDD078}" dt="2023-01-21T19:33:50.735" v="12" actId="47"/>
        <pc:sldMkLst>
          <pc:docMk/>
          <pc:sldMk cId="2291294715" sldId="420"/>
        </pc:sldMkLst>
      </pc:sldChg>
      <pc:sldChg chg="modSp mod modAnim">
        <pc:chgData name="Simon Green" userId="c763d980-6600-4016-9b5c-1e9895390ba1" providerId="ADAL" clId="{6C6923F2-AAF8-4B60-9268-0AB134BDD078}" dt="2023-01-21T19:55:18.007" v="1498" actId="20577"/>
        <pc:sldMkLst>
          <pc:docMk/>
          <pc:sldMk cId="2435844988" sldId="421"/>
        </pc:sldMkLst>
        <pc:spChg chg="mod">
          <ac:chgData name="Simon Green" userId="c763d980-6600-4016-9b5c-1e9895390ba1" providerId="ADAL" clId="{6C6923F2-AAF8-4B60-9268-0AB134BDD078}" dt="2023-01-21T19:55:18.007" v="1498" actId="20577"/>
          <ac:spMkLst>
            <pc:docMk/>
            <pc:sldMk cId="2435844988" sldId="421"/>
            <ac:spMk id="4" creationId="{2E756960-AF93-9755-95C8-354370351534}"/>
          </ac:spMkLst>
        </pc:spChg>
        <pc:spChg chg="mod">
          <ac:chgData name="Simon Green" userId="c763d980-6600-4016-9b5c-1e9895390ba1" providerId="ADAL" clId="{6C6923F2-AAF8-4B60-9268-0AB134BDD078}" dt="2023-01-21T19:34:31.465" v="42" actId="20577"/>
          <ac:spMkLst>
            <pc:docMk/>
            <pc:sldMk cId="2435844988" sldId="421"/>
            <ac:spMk id="7" creationId="{E8EE4F35-64D4-4E4E-977A-24F250A851EE}"/>
          </ac:spMkLst>
        </pc:spChg>
      </pc:sldChg>
      <pc:sldChg chg="del">
        <pc:chgData name="Simon Green" userId="c763d980-6600-4016-9b5c-1e9895390ba1" providerId="ADAL" clId="{6C6923F2-AAF8-4B60-9268-0AB134BDD078}" dt="2023-01-21T19:42:25.932" v="1237" actId="47"/>
        <pc:sldMkLst>
          <pc:docMk/>
          <pc:sldMk cId="1994027214" sldId="425"/>
        </pc:sldMkLst>
      </pc:sldChg>
      <pc:sldChg chg="modSp mod modAnim">
        <pc:chgData name="Simon Green" userId="c763d980-6600-4016-9b5c-1e9895390ba1" providerId="ADAL" clId="{6C6923F2-AAF8-4B60-9268-0AB134BDD078}" dt="2023-01-21T19:44:08.239" v="1366" actId="20577"/>
        <pc:sldMkLst>
          <pc:docMk/>
          <pc:sldMk cId="2975820107" sldId="427"/>
        </pc:sldMkLst>
        <pc:spChg chg="mod">
          <ac:chgData name="Simon Green" userId="c763d980-6600-4016-9b5c-1e9895390ba1" providerId="ADAL" clId="{6C6923F2-AAF8-4B60-9268-0AB134BDD078}" dt="2023-01-21T19:44:08.239" v="1366" actId="20577"/>
          <ac:spMkLst>
            <pc:docMk/>
            <pc:sldMk cId="2975820107" sldId="427"/>
            <ac:spMk id="4" creationId="{2E756960-AF93-9755-95C8-354370351534}"/>
          </ac:spMkLst>
        </pc:spChg>
        <pc:spChg chg="mod">
          <ac:chgData name="Simon Green" userId="c763d980-6600-4016-9b5c-1e9895390ba1" providerId="ADAL" clId="{6C6923F2-AAF8-4B60-9268-0AB134BDD078}" dt="2023-01-21T19:40:38.485" v="929" actId="20577"/>
          <ac:spMkLst>
            <pc:docMk/>
            <pc:sldMk cId="2975820107" sldId="427"/>
            <ac:spMk id="7" creationId="{E8EE4F35-64D4-4E4E-977A-24F250A851EE}"/>
          </ac:spMkLst>
        </pc:spChg>
      </pc:sldChg>
      <pc:sldChg chg="modSp mod modAnim">
        <pc:chgData name="Simon Green" userId="c763d980-6600-4016-9b5c-1e9895390ba1" providerId="ADAL" clId="{6C6923F2-AAF8-4B60-9268-0AB134BDD078}" dt="2023-01-21T19:46:31.605" v="1489" actId="20577"/>
        <pc:sldMkLst>
          <pc:docMk/>
          <pc:sldMk cId="3477694327" sldId="428"/>
        </pc:sldMkLst>
        <pc:spChg chg="mod">
          <ac:chgData name="Simon Green" userId="c763d980-6600-4016-9b5c-1e9895390ba1" providerId="ADAL" clId="{6C6923F2-AAF8-4B60-9268-0AB134BDD078}" dt="2023-01-21T19:46:31.605" v="1489" actId="20577"/>
          <ac:spMkLst>
            <pc:docMk/>
            <pc:sldMk cId="3477694327" sldId="428"/>
            <ac:spMk id="4" creationId="{2E756960-AF93-9755-95C8-354370351534}"/>
          </ac:spMkLst>
        </pc:spChg>
        <pc:spChg chg="mod">
          <ac:chgData name="Simon Green" userId="c763d980-6600-4016-9b5c-1e9895390ba1" providerId="ADAL" clId="{6C6923F2-AAF8-4B60-9268-0AB134BDD078}" dt="2023-01-21T19:35:48.093" v="275" actId="20577"/>
          <ac:spMkLst>
            <pc:docMk/>
            <pc:sldMk cId="3477694327" sldId="428"/>
            <ac:spMk id="7" creationId="{E8EE4F35-64D4-4E4E-977A-24F250A851EE}"/>
          </ac:spMkLst>
        </pc:spChg>
      </pc:sldChg>
      <pc:sldChg chg="del">
        <pc:chgData name="Simon Green" userId="c763d980-6600-4016-9b5c-1e9895390ba1" providerId="ADAL" clId="{6C6923F2-AAF8-4B60-9268-0AB134BDD078}" dt="2023-01-21T19:36:39.750" v="306" actId="47"/>
        <pc:sldMkLst>
          <pc:docMk/>
          <pc:sldMk cId="2962873190" sldId="429"/>
        </pc:sldMkLst>
      </pc:sldChg>
      <pc:sldChg chg="del">
        <pc:chgData name="Simon Green" userId="c763d980-6600-4016-9b5c-1e9895390ba1" providerId="ADAL" clId="{6C6923F2-AAF8-4B60-9268-0AB134BDD078}" dt="2023-01-21T19:36:03.141" v="276" actId="47"/>
        <pc:sldMkLst>
          <pc:docMk/>
          <pc:sldMk cId="1369726448" sldId="430"/>
        </pc:sldMkLst>
      </pc:sldChg>
      <pc:sldChg chg="del">
        <pc:chgData name="Simon Green" userId="c763d980-6600-4016-9b5c-1e9895390ba1" providerId="ADAL" clId="{6C6923F2-AAF8-4B60-9268-0AB134BDD078}" dt="2023-01-21T19:36:07.903" v="277" actId="47"/>
        <pc:sldMkLst>
          <pc:docMk/>
          <pc:sldMk cId="3002941514" sldId="431"/>
        </pc:sldMkLst>
      </pc:sldChg>
      <pc:sldChg chg="modSp modAnim">
        <pc:chgData name="Simon Green" userId="c763d980-6600-4016-9b5c-1e9895390ba1" providerId="ADAL" clId="{6C6923F2-AAF8-4B60-9268-0AB134BDD078}" dt="2023-01-21T19:54:27.473" v="1492" actId="20577"/>
        <pc:sldMkLst>
          <pc:docMk/>
          <pc:sldMk cId="1313334608" sldId="432"/>
        </pc:sldMkLst>
        <pc:spChg chg="mod">
          <ac:chgData name="Simon Green" userId="c763d980-6600-4016-9b5c-1e9895390ba1" providerId="ADAL" clId="{6C6923F2-AAF8-4B60-9268-0AB134BDD078}" dt="2023-01-21T19:54:27.473" v="1492" actId="20577"/>
          <ac:spMkLst>
            <pc:docMk/>
            <pc:sldMk cId="1313334608" sldId="432"/>
            <ac:spMk id="4" creationId="{2E756960-AF93-9755-95C8-354370351534}"/>
          </ac:spMkLst>
        </pc:spChg>
      </pc:sldChg>
      <pc:sldChg chg="del">
        <pc:chgData name="Simon Green" userId="c763d980-6600-4016-9b5c-1e9895390ba1" providerId="ADAL" clId="{6C6923F2-AAF8-4B60-9268-0AB134BDD078}" dt="2023-01-21T19:36:34.758" v="305" actId="47"/>
        <pc:sldMkLst>
          <pc:docMk/>
          <pc:sldMk cId="4115587652" sldId="43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B0AD1-6A94-426F-B322-E10EFED0BE87}" type="doc">
      <dgm:prSet loTypeId="urn:microsoft.com/office/officeart/2005/8/layout/cycle7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FE277DFB-0104-4D2D-BE48-434069A4E8AD}">
      <dgm:prSet phldrT="[Text]"/>
      <dgm:spPr/>
      <dgm:t>
        <a:bodyPr/>
        <a:lstStyle/>
        <a:p>
          <a:r>
            <a:rPr lang="en-GB" dirty="0"/>
            <a:t>Community group</a:t>
          </a:r>
        </a:p>
      </dgm:t>
    </dgm:pt>
    <dgm:pt modelId="{943E379C-189B-4FCC-827F-BE541FE42D3C}" type="parTrans" cxnId="{B7AE6589-56B4-4DA7-8495-19464B0FA126}">
      <dgm:prSet/>
      <dgm:spPr/>
      <dgm:t>
        <a:bodyPr/>
        <a:lstStyle/>
        <a:p>
          <a:endParaRPr lang="en-GB"/>
        </a:p>
      </dgm:t>
    </dgm:pt>
    <dgm:pt modelId="{FBC9FF61-E113-4A2B-970F-095B0F35580D}" type="sibTrans" cxnId="{B7AE6589-56B4-4DA7-8495-19464B0FA126}">
      <dgm:prSet/>
      <dgm:spPr/>
      <dgm:t>
        <a:bodyPr/>
        <a:lstStyle/>
        <a:p>
          <a:endParaRPr lang="en-GB"/>
        </a:p>
      </dgm:t>
    </dgm:pt>
    <dgm:pt modelId="{A7EFAD3D-C766-41AD-9765-2E6EC03A3D0C}">
      <dgm:prSet phldrT="[Text]"/>
      <dgm:spPr/>
      <dgm:t>
        <a:bodyPr/>
        <a:lstStyle/>
        <a:p>
          <a:r>
            <a:rPr lang="en-GB" dirty="0"/>
            <a:t>Cooperative</a:t>
          </a:r>
        </a:p>
      </dgm:t>
    </dgm:pt>
    <dgm:pt modelId="{01BC9B08-30A4-4F2F-B47E-CA0113057E31}" type="parTrans" cxnId="{70A4A79F-C5AC-4A10-BCA8-117D71224F61}">
      <dgm:prSet/>
      <dgm:spPr/>
      <dgm:t>
        <a:bodyPr/>
        <a:lstStyle/>
        <a:p>
          <a:endParaRPr lang="en-GB"/>
        </a:p>
      </dgm:t>
    </dgm:pt>
    <dgm:pt modelId="{19A3A47B-46EA-40B8-A0B9-FCCF10E10B72}" type="sibTrans" cxnId="{70A4A79F-C5AC-4A10-BCA8-117D71224F61}">
      <dgm:prSet/>
      <dgm:spPr/>
      <dgm:t>
        <a:bodyPr/>
        <a:lstStyle/>
        <a:p>
          <a:endParaRPr lang="en-GB"/>
        </a:p>
      </dgm:t>
    </dgm:pt>
    <dgm:pt modelId="{3DB6A58F-A33C-4340-86CA-53BE24776B81}">
      <dgm:prSet phldrT="[Text]"/>
      <dgm:spPr/>
      <dgm:t>
        <a:bodyPr/>
        <a:lstStyle/>
        <a:p>
          <a:r>
            <a:rPr lang="en-GB" dirty="0"/>
            <a:t>Energy supplier</a:t>
          </a:r>
        </a:p>
      </dgm:t>
    </dgm:pt>
    <dgm:pt modelId="{F9F0BE1B-FE5A-48B1-B072-463C1703A1E2}" type="parTrans" cxnId="{E718C376-4C13-48CE-906E-48B542CF8B35}">
      <dgm:prSet/>
      <dgm:spPr/>
      <dgm:t>
        <a:bodyPr/>
        <a:lstStyle/>
        <a:p>
          <a:endParaRPr lang="en-GB"/>
        </a:p>
      </dgm:t>
    </dgm:pt>
    <dgm:pt modelId="{8D3B9BC8-E64E-427E-AF65-6A62319F5C10}" type="sibTrans" cxnId="{E718C376-4C13-48CE-906E-48B542CF8B35}">
      <dgm:prSet/>
      <dgm:spPr/>
      <dgm:t>
        <a:bodyPr/>
        <a:lstStyle/>
        <a:p>
          <a:endParaRPr lang="en-GB"/>
        </a:p>
      </dgm:t>
    </dgm:pt>
    <dgm:pt modelId="{280C8B55-2E13-4E42-AB53-E6A442B9BF77}" type="pres">
      <dgm:prSet presAssocID="{29FB0AD1-6A94-426F-B322-E10EFED0BE87}" presName="Name0" presStyleCnt="0">
        <dgm:presLayoutVars>
          <dgm:dir/>
          <dgm:resizeHandles val="exact"/>
        </dgm:presLayoutVars>
      </dgm:prSet>
      <dgm:spPr/>
    </dgm:pt>
    <dgm:pt modelId="{E7675EFD-92C3-4F3F-AC0F-8CD677B4EDEC}" type="pres">
      <dgm:prSet presAssocID="{FE277DFB-0104-4D2D-BE48-434069A4E8AD}" presName="node" presStyleLbl="node1" presStyleIdx="0" presStyleCnt="3">
        <dgm:presLayoutVars>
          <dgm:bulletEnabled val="1"/>
        </dgm:presLayoutVars>
      </dgm:prSet>
      <dgm:spPr/>
    </dgm:pt>
    <dgm:pt modelId="{50398E73-3EC0-473B-A339-BBE98AE46F5C}" type="pres">
      <dgm:prSet presAssocID="{FBC9FF61-E113-4A2B-970F-095B0F35580D}" presName="sibTrans" presStyleLbl="sibTrans2D1" presStyleIdx="0" presStyleCnt="3"/>
      <dgm:spPr>
        <a:prstGeom prst="leftArrow">
          <a:avLst/>
        </a:prstGeom>
      </dgm:spPr>
    </dgm:pt>
    <dgm:pt modelId="{07DCF0CC-2252-4BCF-BFDC-5EB1A61A78EC}" type="pres">
      <dgm:prSet presAssocID="{FBC9FF61-E113-4A2B-970F-095B0F35580D}" presName="connectorText" presStyleLbl="sibTrans2D1" presStyleIdx="0" presStyleCnt="3"/>
      <dgm:spPr/>
    </dgm:pt>
    <dgm:pt modelId="{15A30BE2-F404-4AEB-BF8C-5933ADF1C000}" type="pres">
      <dgm:prSet presAssocID="{A7EFAD3D-C766-41AD-9765-2E6EC03A3D0C}" presName="node" presStyleLbl="node1" presStyleIdx="1" presStyleCnt="3">
        <dgm:presLayoutVars>
          <dgm:bulletEnabled val="1"/>
        </dgm:presLayoutVars>
      </dgm:prSet>
      <dgm:spPr/>
    </dgm:pt>
    <dgm:pt modelId="{597855F8-3E5C-4C69-8788-DC47B618B5A1}" type="pres">
      <dgm:prSet presAssocID="{19A3A47B-46EA-40B8-A0B9-FCCF10E10B72}" presName="sibTrans" presStyleLbl="sibTrans2D1" presStyleIdx="1" presStyleCnt="3"/>
      <dgm:spPr>
        <a:prstGeom prst="leftArrow">
          <a:avLst/>
        </a:prstGeom>
      </dgm:spPr>
    </dgm:pt>
    <dgm:pt modelId="{ABED1600-3460-44BF-BA43-204F1E0EC072}" type="pres">
      <dgm:prSet presAssocID="{19A3A47B-46EA-40B8-A0B9-FCCF10E10B72}" presName="connectorText" presStyleLbl="sibTrans2D1" presStyleIdx="1" presStyleCnt="3"/>
      <dgm:spPr/>
    </dgm:pt>
    <dgm:pt modelId="{766C862E-498E-4652-8DF7-94C0117E3712}" type="pres">
      <dgm:prSet presAssocID="{3DB6A58F-A33C-4340-86CA-53BE24776B81}" presName="node" presStyleLbl="node1" presStyleIdx="2" presStyleCnt="3">
        <dgm:presLayoutVars>
          <dgm:bulletEnabled val="1"/>
        </dgm:presLayoutVars>
      </dgm:prSet>
      <dgm:spPr/>
    </dgm:pt>
    <dgm:pt modelId="{DE4456B4-8115-4A47-836E-8671F3A5335B}" type="pres">
      <dgm:prSet presAssocID="{8D3B9BC8-E64E-427E-AF65-6A62319F5C10}" presName="sibTrans" presStyleLbl="sibTrans2D1" presStyleIdx="2" presStyleCnt="3"/>
      <dgm:spPr>
        <a:prstGeom prst="rightArrow">
          <a:avLst/>
        </a:prstGeom>
      </dgm:spPr>
    </dgm:pt>
    <dgm:pt modelId="{BE395E83-ED88-43F3-AFFF-7085C49C6A9A}" type="pres">
      <dgm:prSet presAssocID="{8D3B9BC8-E64E-427E-AF65-6A62319F5C10}" presName="connectorText" presStyleLbl="sibTrans2D1" presStyleIdx="2" presStyleCnt="3"/>
      <dgm:spPr/>
    </dgm:pt>
  </dgm:ptLst>
  <dgm:cxnLst>
    <dgm:cxn modelId="{7B894311-0B99-4B91-9A78-22398BFDDD1B}" type="presOf" srcId="{19A3A47B-46EA-40B8-A0B9-FCCF10E10B72}" destId="{597855F8-3E5C-4C69-8788-DC47B618B5A1}" srcOrd="0" destOrd="0" presId="urn:microsoft.com/office/officeart/2005/8/layout/cycle7"/>
    <dgm:cxn modelId="{0449781A-5CBF-4C58-ADD5-CDB4F06A91D4}" type="presOf" srcId="{FBC9FF61-E113-4A2B-970F-095B0F35580D}" destId="{07DCF0CC-2252-4BCF-BFDC-5EB1A61A78EC}" srcOrd="1" destOrd="0" presId="urn:microsoft.com/office/officeart/2005/8/layout/cycle7"/>
    <dgm:cxn modelId="{BF07F35E-2E5E-46E2-9933-FB1957A7887E}" type="presOf" srcId="{3DB6A58F-A33C-4340-86CA-53BE24776B81}" destId="{766C862E-498E-4652-8DF7-94C0117E3712}" srcOrd="0" destOrd="0" presId="urn:microsoft.com/office/officeart/2005/8/layout/cycle7"/>
    <dgm:cxn modelId="{702BDE42-353D-4E21-B7BF-62DDA923775F}" type="presOf" srcId="{FE277DFB-0104-4D2D-BE48-434069A4E8AD}" destId="{E7675EFD-92C3-4F3F-AC0F-8CD677B4EDEC}" srcOrd="0" destOrd="0" presId="urn:microsoft.com/office/officeart/2005/8/layout/cycle7"/>
    <dgm:cxn modelId="{6B7AB66D-E037-4489-ADCB-7851DB9BC21C}" type="presOf" srcId="{FBC9FF61-E113-4A2B-970F-095B0F35580D}" destId="{50398E73-3EC0-473B-A339-BBE98AE46F5C}" srcOrd="0" destOrd="0" presId="urn:microsoft.com/office/officeart/2005/8/layout/cycle7"/>
    <dgm:cxn modelId="{E718C376-4C13-48CE-906E-48B542CF8B35}" srcId="{29FB0AD1-6A94-426F-B322-E10EFED0BE87}" destId="{3DB6A58F-A33C-4340-86CA-53BE24776B81}" srcOrd="2" destOrd="0" parTransId="{F9F0BE1B-FE5A-48B1-B072-463C1703A1E2}" sibTransId="{8D3B9BC8-E64E-427E-AF65-6A62319F5C10}"/>
    <dgm:cxn modelId="{B7AE6589-56B4-4DA7-8495-19464B0FA126}" srcId="{29FB0AD1-6A94-426F-B322-E10EFED0BE87}" destId="{FE277DFB-0104-4D2D-BE48-434069A4E8AD}" srcOrd="0" destOrd="0" parTransId="{943E379C-189B-4FCC-827F-BE541FE42D3C}" sibTransId="{FBC9FF61-E113-4A2B-970F-095B0F35580D}"/>
    <dgm:cxn modelId="{AFFE638B-5757-4B77-9235-315E3273D5D2}" type="presOf" srcId="{8D3B9BC8-E64E-427E-AF65-6A62319F5C10}" destId="{DE4456B4-8115-4A47-836E-8671F3A5335B}" srcOrd="0" destOrd="0" presId="urn:microsoft.com/office/officeart/2005/8/layout/cycle7"/>
    <dgm:cxn modelId="{70A4A79F-C5AC-4A10-BCA8-117D71224F61}" srcId="{29FB0AD1-6A94-426F-B322-E10EFED0BE87}" destId="{A7EFAD3D-C766-41AD-9765-2E6EC03A3D0C}" srcOrd="1" destOrd="0" parTransId="{01BC9B08-30A4-4F2F-B47E-CA0113057E31}" sibTransId="{19A3A47B-46EA-40B8-A0B9-FCCF10E10B72}"/>
    <dgm:cxn modelId="{C3D6B9CD-6245-4180-B8C7-CDC5402EB3B2}" type="presOf" srcId="{8D3B9BC8-E64E-427E-AF65-6A62319F5C10}" destId="{BE395E83-ED88-43F3-AFFF-7085C49C6A9A}" srcOrd="1" destOrd="0" presId="urn:microsoft.com/office/officeart/2005/8/layout/cycle7"/>
    <dgm:cxn modelId="{6C52D9CE-BA98-4AAD-A89E-90AC75E27C51}" type="presOf" srcId="{A7EFAD3D-C766-41AD-9765-2E6EC03A3D0C}" destId="{15A30BE2-F404-4AEB-BF8C-5933ADF1C000}" srcOrd="0" destOrd="0" presId="urn:microsoft.com/office/officeart/2005/8/layout/cycle7"/>
    <dgm:cxn modelId="{E0DEA1E3-747E-49D7-A3CD-485B4C1242F0}" type="presOf" srcId="{29FB0AD1-6A94-426F-B322-E10EFED0BE87}" destId="{280C8B55-2E13-4E42-AB53-E6A442B9BF77}" srcOrd="0" destOrd="0" presId="urn:microsoft.com/office/officeart/2005/8/layout/cycle7"/>
    <dgm:cxn modelId="{7D02EFE5-855D-4844-96E0-ADDC456CBF7F}" type="presOf" srcId="{19A3A47B-46EA-40B8-A0B9-FCCF10E10B72}" destId="{ABED1600-3460-44BF-BA43-204F1E0EC072}" srcOrd="1" destOrd="0" presId="urn:microsoft.com/office/officeart/2005/8/layout/cycle7"/>
    <dgm:cxn modelId="{29562692-6B9A-405C-9778-AB16248F4D7F}" type="presParOf" srcId="{280C8B55-2E13-4E42-AB53-E6A442B9BF77}" destId="{E7675EFD-92C3-4F3F-AC0F-8CD677B4EDEC}" srcOrd="0" destOrd="0" presId="urn:microsoft.com/office/officeart/2005/8/layout/cycle7"/>
    <dgm:cxn modelId="{06539191-5AC6-4F34-8EE7-4021844AE517}" type="presParOf" srcId="{280C8B55-2E13-4E42-AB53-E6A442B9BF77}" destId="{50398E73-3EC0-473B-A339-BBE98AE46F5C}" srcOrd="1" destOrd="0" presId="urn:microsoft.com/office/officeart/2005/8/layout/cycle7"/>
    <dgm:cxn modelId="{61DED4E3-35E9-4306-8F1A-482064A9FFFB}" type="presParOf" srcId="{50398E73-3EC0-473B-A339-BBE98AE46F5C}" destId="{07DCF0CC-2252-4BCF-BFDC-5EB1A61A78EC}" srcOrd="0" destOrd="0" presId="urn:microsoft.com/office/officeart/2005/8/layout/cycle7"/>
    <dgm:cxn modelId="{DF68B8D0-9391-4732-A19C-045CA793BB19}" type="presParOf" srcId="{280C8B55-2E13-4E42-AB53-E6A442B9BF77}" destId="{15A30BE2-F404-4AEB-BF8C-5933ADF1C000}" srcOrd="2" destOrd="0" presId="urn:microsoft.com/office/officeart/2005/8/layout/cycle7"/>
    <dgm:cxn modelId="{3194B557-83B0-4CA5-9156-219E48A13EDD}" type="presParOf" srcId="{280C8B55-2E13-4E42-AB53-E6A442B9BF77}" destId="{597855F8-3E5C-4C69-8788-DC47B618B5A1}" srcOrd="3" destOrd="0" presId="urn:microsoft.com/office/officeart/2005/8/layout/cycle7"/>
    <dgm:cxn modelId="{DD9FDAD1-37CF-4FC2-90BB-3AFB8D41848D}" type="presParOf" srcId="{597855F8-3E5C-4C69-8788-DC47B618B5A1}" destId="{ABED1600-3460-44BF-BA43-204F1E0EC072}" srcOrd="0" destOrd="0" presId="urn:microsoft.com/office/officeart/2005/8/layout/cycle7"/>
    <dgm:cxn modelId="{EB4E1F41-5C58-4F4A-9B40-5D7372483CA5}" type="presParOf" srcId="{280C8B55-2E13-4E42-AB53-E6A442B9BF77}" destId="{766C862E-498E-4652-8DF7-94C0117E3712}" srcOrd="4" destOrd="0" presId="urn:microsoft.com/office/officeart/2005/8/layout/cycle7"/>
    <dgm:cxn modelId="{5090F215-27A6-4F9C-A9AF-73B1B1D8B722}" type="presParOf" srcId="{280C8B55-2E13-4E42-AB53-E6A442B9BF77}" destId="{DE4456B4-8115-4A47-836E-8671F3A5335B}" srcOrd="5" destOrd="0" presId="urn:microsoft.com/office/officeart/2005/8/layout/cycle7"/>
    <dgm:cxn modelId="{C6743E1B-9EE6-4975-B5A7-38F1CA18AF5D}" type="presParOf" srcId="{DE4456B4-8115-4A47-836E-8671F3A5335B}" destId="{BE395E83-ED88-43F3-AFFF-7085C49C6A9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75EFD-92C3-4F3F-AC0F-8CD677B4EDEC}">
      <dsp:nvSpPr>
        <dsp:cNvPr id="0" name=""/>
        <dsp:cNvSpPr/>
      </dsp:nvSpPr>
      <dsp:spPr>
        <a:xfrm>
          <a:off x="2979318" y="1231"/>
          <a:ext cx="2096338" cy="1048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Community group</a:t>
          </a:r>
        </a:p>
      </dsp:txBody>
      <dsp:txXfrm>
        <a:off x="3010018" y="31931"/>
        <a:ext cx="2034938" cy="986769"/>
      </dsp:txXfrm>
    </dsp:sp>
    <dsp:sp modelId="{50398E73-3EC0-473B-A339-BBE98AE46F5C}">
      <dsp:nvSpPr>
        <dsp:cNvPr id="0" name=""/>
        <dsp:cNvSpPr/>
      </dsp:nvSpPr>
      <dsp:spPr>
        <a:xfrm rot="3600000">
          <a:off x="4346713" y="1841005"/>
          <a:ext cx="1092581" cy="366859"/>
        </a:xfrm>
        <a:prstGeom prst="lef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456771" y="1914377"/>
        <a:ext cx="872465" cy="220115"/>
      </dsp:txXfrm>
    </dsp:sp>
    <dsp:sp modelId="{15A30BE2-F404-4AEB-BF8C-5933ADF1C000}">
      <dsp:nvSpPr>
        <dsp:cNvPr id="0" name=""/>
        <dsp:cNvSpPr/>
      </dsp:nvSpPr>
      <dsp:spPr>
        <a:xfrm>
          <a:off x="4710351" y="2999468"/>
          <a:ext cx="2096338" cy="1048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Cooperative</a:t>
          </a:r>
        </a:p>
      </dsp:txBody>
      <dsp:txXfrm>
        <a:off x="4741051" y="3030168"/>
        <a:ext cx="2034938" cy="986769"/>
      </dsp:txXfrm>
    </dsp:sp>
    <dsp:sp modelId="{597855F8-3E5C-4C69-8788-DC47B618B5A1}">
      <dsp:nvSpPr>
        <dsp:cNvPr id="0" name=""/>
        <dsp:cNvSpPr/>
      </dsp:nvSpPr>
      <dsp:spPr>
        <a:xfrm rot="10800000">
          <a:off x="3481196" y="3340123"/>
          <a:ext cx="1092581" cy="366859"/>
        </a:xfrm>
        <a:prstGeom prst="lef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591254" y="3413495"/>
        <a:ext cx="872465" cy="220115"/>
      </dsp:txXfrm>
    </dsp:sp>
    <dsp:sp modelId="{766C862E-498E-4652-8DF7-94C0117E3712}">
      <dsp:nvSpPr>
        <dsp:cNvPr id="0" name=""/>
        <dsp:cNvSpPr/>
      </dsp:nvSpPr>
      <dsp:spPr>
        <a:xfrm>
          <a:off x="1248285" y="2999468"/>
          <a:ext cx="2096338" cy="1048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Energy supplier</a:t>
          </a:r>
        </a:p>
      </dsp:txBody>
      <dsp:txXfrm>
        <a:off x="1278985" y="3030168"/>
        <a:ext cx="2034938" cy="986769"/>
      </dsp:txXfrm>
    </dsp:sp>
    <dsp:sp modelId="{DE4456B4-8115-4A47-836E-8671F3A5335B}">
      <dsp:nvSpPr>
        <dsp:cNvPr id="0" name=""/>
        <dsp:cNvSpPr/>
      </dsp:nvSpPr>
      <dsp:spPr>
        <a:xfrm rot="18000000">
          <a:off x="2615680" y="1841005"/>
          <a:ext cx="1092581" cy="366859"/>
        </a:xfrm>
        <a:prstGeom prst="righ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725738" y="1914377"/>
        <a:ext cx="872465" cy="220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CE86-DD8A-408F-A5A3-D56FEF64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59393-8C71-45B8-9703-AABEC325E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824A7-6D06-4C8D-893C-66A90D7F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7D6B-21CE-489B-B764-F7C1BDFA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AEC1-2E50-4EC5-B1ED-8B8831EFA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2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557F-E859-4A57-AFD0-E60C1A8D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35413-FB3E-4497-A41E-4ACED2A3C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48EC-372B-48BE-905E-20BEE35A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26F50-3BFF-49A2-A423-F0F2AC0A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52143-F0DD-4006-A5FC-1DCF3250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6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B09DB0-7A5F-4E29-B443-205181BEF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AF565-BF09-4ABC-8028-1D13A7EA1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A4001-606D-4675-9737-382460D4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C3ADA-6EF9-4089-898A-ECA786E7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F8A56-CCD6-4EC2-80BD-3B39A611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67DCBD-05EE-C347-BB01-C88CD0446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49480"/>
            <a:ext cx="10515600" cy="2492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A12402-9203-A842-8B07-A04CD8E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20011"/>
            <a:ext cx="10515600" cy="666000"/>
          </a:xfrm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009C00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058E9-905B-6E44-97B0-6710558D9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84" y="2764465"/>
            <a:ext cx="3935116" cy="4093534"/>
          </a:xfrm>
          <a:prstGeom prst="rect">
            <a:avLst/>
          </a:prstGeom>
        </p:spPr>
      </p:pic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FAB7223B-FE72-534D-AFD6-2512ABC797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420532"/>
            <a:ext cx="5181600" cy="230102"/>
          </a:xfrm>
        </p:spPr>
        <p:txBody>
          <a:bodyPr lIns="0" tIns="0" rIns="0" bIns="0" anchor="b" anchorCtr="0">
            <a:noAutofit/>
          </a:bodyPr>
          <a:lstStyle>
            <a:lvl1pPr algn="l">
              <a:buFont typeface="Arial" panose="020B0604020202020204" pitchFamily="34" charset="0"/>
              <a:buNone/>
              <a:defRPr sz="1200" b="1" i="0">
                <a:solidFill>
                  <a:schemeClr val="tx1"/>
                </a:solidFill>
                <a:latin typeface="Derailed ExtraBold" panose="020B0503030101060003" pitchFamily="34" charset="77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A211D7-60BD-214A-B93F-C2228F375895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61315"/>
            <a:ext cx="8189563" cy="0"/>
          </a:xfrm>
          <a:prstGeom prst="line">
            <a:avLst/>
          </a:prstGeom>
          <a:ln w="12700">
            <a:solidFill>
              <a:srgbClr val="009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45B921F-EEDE-3041-B3B2-8E8A024F7F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151" y="295039"/>
            <a:ext cx="2178778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9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B9B8-EAEA-4328-9B21-226E548E7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5E75C-5BB8-4B8D-AD5D-83C86F538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F999E-68F4-42A7-9D80-06702EAA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68008-5CC8-4BAA-816C-985DBC4C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2D70F-66F2-489B-B299-3516F3BD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8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D9B2-DB50-4769-98FF-F8F7F924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BBCF4-F3A4-442B-B69C-35EFF96DA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AED3F-E227-4FF0-9E9B-8D8B436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68FC1-F838-4A34-AFE5-C6191D35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7C830-0DCE-48F5-9324-FB225EE6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1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3A42-DE40-4A2E-ACA4-A86C5EDC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8BC2-B456-402A-B12F-39A0E6F1F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824CA-79CF-42A7-8DF7-57AEA0991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2C1E4-6FD4-4DB5-B357-E6BEE457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3C630-2F99-421A-9416-718894C8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5B156-FC17-48CA-A708-66B4AE96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5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2E68-2910-4157-8D53-9FEAE960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6E9FB-DEBC-4E43-AEF5-7244EE78D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97CC1-7C55-42F4-84C9-F36E79204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B6EEB-EAE3-49F0-AA11-DEB9F10C3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52C40-B87F-4654-BB1D-794222B79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422C8-2439-4A81-83D2-CF1F79D0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63316-77E7-415E-AB92-3BF0D1F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115C6-9359-410B-A96C-A5516C96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44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E2B0-9CF8-4998-818C-50685E1C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D6A7E-2814-4028-8E79-2F306CAF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95272-2CBF-4EA6-9B17-990BCAEE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7555-5E11-4848-A042-DE3E361C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5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E69CB-16F3-4B3A-8215-B4E653EC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96028-255C-4F00-ADEF-EA8377A0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D328A-F5DF-422A-A731-672254F6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8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5DA3-1FE7-416B-8AC0-AC42D8A3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1BD0-085B-4D63-AE1D-07A9042D1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22542-FAA5-4B4F-AD26-8E67EAC80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3F19E-0802-46E8-8D00-32009AEE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95CF2-588B-43A2-8DA6-2196128C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7B1FE-9CF9-4B30-A43B-EDCDBEB3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2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366D-9255-4134-B58D-673FB94C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9DAD5-F7B3-4B99-8360-34E9319FA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17B87-F1DA-42C9-AD13-C65ECCD30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B35B-EDB8-4AE7-9FCC-094DDD7C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45F3C-ED52-4404-8F80-A5E3D8D6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AF305-066A-4C83-8D7E-BACE4DEF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9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60A07-F390-4EAB-8BE6-49C8266C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77F91-7727-46C7-B0DC-97133A79E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4C627-BDD5-4FF9-8AF1-28EC24F83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DEA9E-1358-465B-9CDA-793F5DE22D62}" type="datetimeFigureOut">
              <a:rPr lang="en-GB" smtClean="0"/>
              <a:t>21/01/2023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65C8-AF0C-4434-ADD9-90B4F1AAF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C30F-0FC9-479D-A14A-BE3A47CB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9601-7E93-4531-B4E3-B5907754B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ruraldesigncentre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7FE986F-4570-4728-8750-E7F6C8AA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234" y="4351"/>
            <a:ext cx="6408372" cy="68536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29AE41-0DB6-6147-9A98-C3D6A49A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94" y="962855"/>
            <a:ext cx="10460836" cy="666000"/>
          </a:xfrm>
        </p:spPr>
        <p:txBody>
          <a:bodyPr/>
          <a:lstStyle/>
          <a:p>
            <a:pPr algn="r"/>
            <a:r>
              <a:rPr lang="en-GB" sz="4400" b="1" dirty="0">
                <a:solidFill>
                  <a:srgbClr val="226459"/>
                </a:solidFill>
                <a:ea typeface="Roboto" panose="02000000000000000000" pitchFamily="2" charset="0"/>
              </a:rPr>
              <a:t>Rural</a:t>
            </a:r>
            <a:r>
              <a:rPr lang="en-GB" sz="4400" b="1" dirty="0">
                <a:solidFill>
                  <a:srgbClr val="226459"/>
                </a:solidFill>
                <a:ea typeface="Roboto Black" panose="020B0604020202020204" pitchFamily="2" charset="0"/>
              </a:rPr>
              <a:t> Community Energy in Northumberland</a:t>
            </a:r>
            <a:endParaRPr lang="en-US" sz="4400" b="1" dirty="0">
              <a:solidFill>
                <a:srgbClr val="226459"/>
              </a:solidFill>
              <a:ea typeface="Roboto Black" panose="020B0604020202020204" pitchFamily="2" charset="0"/>
            </a:endParaRPr>
          </a:p>
        </p:txBody>
      </p:sp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BEC41C5F-2285-442B-8079-B7B451090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88"/>
          <a:stretch/>
        </p:blipFill>
        <p:spPr>
          <a:xfrm>
            <a:off x="3032456" y="5416265"/>
            <a:ext cx="3308900" cy="136709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8EE4F35-64D4-4E4E-977A-24F250A851EE}"/>
              </a:ext>
            </a:extLst>
          </p:cNvPr>
          <p:cNvSpPr txBox="1">
            <a:spLocks/>
          </p:cNvSpPr>
          <p:nvPr/>
        </p:nvSpPr>
        <p:spPr>
          <a:xfrm>
            <a:off x="2488501" y="2377308"/>
            <a:ext cx="9250629" cy="66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dirty="0">
                <a:solidFill>
                  <a:srgbClr val="226459"/>
                </a:solidFill>
              </a:rPr>
              <a:t>24</a:t>
            </a:r>
            <a:r>
              <a:rPr lang="en-GB" sz="3600" baseline="30000" dirty="0">
                <a:solidFill>
                  <a:srgbClr val="226459"/>
                </a:solidFill>
              </a:rPr>
              <a:t>th</a:t>
            </a:r>
            <a:r>
              <a:rPr lang="en-GB" sz="3600" dirty="0">
                <a:solidFill>
                  <a:srgbClr val="226459"/>
                </a:solidFill>
              </a:rPr>
              <a:t> January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EA4BA2-4AE2-A294-74F8-6E6E4F72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201" y="5249635"/>
            <a:ext cx="1898846" cy="14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onal Innovation Centre for Rural Enterprise (NICRE) | Royal  Agricultural University">
            <a:extLst>
              <a:ext uri="{FF2B5EF4-FFF2-40B4-BE49-F238E27FC236}">
                <a16:creationId xmlns:a16="http://schemas.microsoft.com/office/drawing/2014/main" id="{E5F462B9-D583-14AC-9130-D614F1F5D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0630" y="5249635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8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7FE986F-4570-4728-8750-E7F6C8AA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08372" y="4351"/>
            <a:ext cx="5783628" cy="685364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8EE4F35-64D4-4E4E-977A-24F250A851EE}"/>
              </a:ext>
            </a:extLst>
          </p:cNvPr>
          <p:cNvSpPr txBox="1">
            <a:spLocks/>
          </p:cNvSpPr>
          <p:nvPr/>
        </p:nvSpPr>
        <p:spPr>
          <a:xfrm>
            <a:off x="508578" y="378676"/>
            <a:ext cx="7137069" cy="66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226459"/>
                </a:solidFill>
              </a:rPr>
              <a:t>Aims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E756960-AF93-9755-95C8-354370351534}"/>
              </a:ext>
            </a:extLst>
          </p:cNvPr>
          <p:cNvSpPr txBox="1">
            <a:spLocks/>
          </p:cNvSpPr>
          <p:nvPr/>
        </p:nvSpPr>
        <p:spPr>
          <a:xfrm>
            <a:off x="508578" y="1522824"/>
            <a:ext cx="9903505" cy="440120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226459"/>
                </a:solidFill>
              </a:rPr>
              <a:t>Four aims: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en-GB" sz="2400" dirty="0">
                <a:solidFill>
                  <a:srgbClr val="226459"/>
                </a:solidFill>
              </a:rPr>
              <a:t>Reduce energy costs for community buildings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AutoNum type="arabicPeriod"/>
            </a:pPr>
            <a:r>
              <a:rPr lang="en-GB" sz="2400" dirty="0">
                <a:solidFill>
                  <a:srgbClr val="226459"/>
                </a:solidFill>
              </a:rPr>
              <a:t>Support resilience in response to long term climate change and short term events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AutoNum type="arabicPeriod"/>
            </a:pPr>
            <a:r>
              <a:rPr lang="en-GB" sz="2400" dirty="0">
                <a:solidFill>
                  <a:srgbClr val="226459"/>
                </a:solidFill>
              </a:rPr>
              <a:t>Reduce carbon footprint of community activities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AutoNum type="arabicPeriod"/>
            </a:pPr>
            <a:r>
              <a:rPr lang="en-GB" sz="2400" dirty="0">
                <a:solidFill>
                  <a:srgbClr val="226459"/>
                </a:solidFill>
              </a:rPr>
              <a:t>Generate revenue for community groups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Tx/>
              <a:buAutoNum type="arabicPeriod"/>
            </a:pPr>
            <a:endParaRPr lang="en-GB" sz="2400" dirty="0">
              <a:solidFill>
                <a:srgbClr val="226459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226459"/>
                </a:solidFill>
              </a:rPr>
              <a:t>…all whilst limiting risk and maximising reward for community groups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AutoNum type="arabicPeriod"/>
            </a:pPr>
            <a:endParaRPr lang="en-GB" sz="2400" dirty="0">
              <a:solidFill>
                <a:srgbClr val="2264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287029-64ED-3163-33B3-6F91E122C440}"/>
              </a:ext>
            </a:extLst>
          </p:cNvPr>
          <p:cNvGrpSpPr/>
          <p:nvPr/>
        </p:nvGrpSpPr>
        <p:grpSpPr>
          <a:xfrm>
            <a:off x="7449293" y="5496670"/>
            <a:ext cx="2265461" cy="982654"/>
            <a:chOff x="2894756" y="1475"/>
            <a:chExt cx="2265461" cy="113273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483989F-08DD-DCB2-3CCB-1210B3A2BA2F}"/>
                </a:ext>
              </a:extLst>
            </p:cNvPr>
            <p:cNvSpPr/>
            <p:nvPr/>
          </p:nvSpPr>
          <p:spPr>
            <a:xfrm>
              <a:off x="2894756" y="1475"/>
              <a:ext cx="2265461" cy="11327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D882E60A-B732-30D8-B590-3B3848A95495}"/>
                </a:ext>
              </a:extLst>
            </p:cNvPr>
            <p:cNvSpPr txBox="1"/>
            <p:nvPr/>
          </p:nvSpPr>
          <p:spPr>
            <a:xfrm>
              <a:off x="2927933" y="34652"/>
              <a:ext cx="2199107" cy="10663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dirty="0"/>
                <a:t>Batterie</a:t>
              </a:r>
              <a:r>
                <a:rPr lang="en-GB" sz="3000" kern="1200" dirty="0"/>
                <a:t>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3E6E63-D510-9B6D-F9FC-43969FFEA62B}"/>
              </a:ext>
            </a:extLst>
          </p:cNvPr>
          <p:cNvGrpSpPr/>
          <p:nvPr/>
        </p:nvGrpSpPr>
        <p:grpSpPr>
          <a:xfrm>
            <a:off x="7449293" y="3915266"/>
            <a:ext cx="2265461" cy="1044676"/>
            <a:chOff x="2894756" y="1475"/>
            <a:chExt cx="2265461" cy="113273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FEA3513-CC80-3DA8-1EF6-66FB0C141BD3}"/>
                </a:ext>
              </a:extLst>
            </p:cNvPr>
            <p:cNvSpPr/>
            <p:nvPr/>
          </p:nvSpPr>
          <p:spPr>
            <a:xfrm>
              <a:off x="2894756" y="1475"/>
              <a:ext cx="2265461" cy="11327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B3051DC8-B9B5-61F6-2185-42F92A1F9643}"/>
                </a:ext>
              </a:extLst>
            </p:cNvPr>
            <p:cNvSpPr txBox="1"/>
            <p:nvPr/>
          </p:nvSpPr>
          <p:spPr>
            <a:xfrm>
              <a:off x="2927933" y="34652"/>
              <a:ext cx="2199107" cy="10663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kern="1200" dirty="0"/>
                <a:t>Solar panels</a:t>
              </a:r>
            </a:p>
          </p:txBody>
        </p:sp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E8EE4F35-64D4-4E4E-977A-24F250A851EE}"/>
              </a:ext>
            </a:extLst>
          </p:cNvPr>
          <p:cNvSpPr txBox="1">
            <a:spLocks/>
          </p:cNvSpPr>
          <p:nvPr/>
        </p:nvSpPr>
        <p:spPr>
          <a:xfrm>
            <a:off x="508578" y="378676"/>
            <a:ext cx="7137069" cy="66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226459"/>
                </a:solidFill>
              </a:rPr>
              <a:t>Basic principle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38623E-504C-D13D-15E5-BB7E5BCA2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663126"/>
              </p:ext>
            </p:extLst>
          </p:nvPr>
        </p:nvGraphicFramePr>
        <p:xfrm>
          <a:off x="789892" y="1676400"/>
          <a:ext cx="8054975" cy="404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E7B0C4F-C041-77E2-AE62-9B222F3257CC}"/>
              </a:ext>
            </a:extLst>
          </p:cNvPr>
          <p:cNvSpPr txBox="1"/>
          <p:nvPr/>
        </p:nvSpPr>
        <p:spPr>
          <a:xfrm>
            <a:off x="1876425" y="3285336"/>
            <a:ext cx="184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Power supply agreement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8715E9-8FCA-A383-6060-1EDD8E8ED788}"/>
              </a:ext>
            </a:extLst>
          </p:cNvPr>
          <p:cNvSpPr txBox="1"/>
          <p:nvPr/>
        </p:nvSpPr>
        <p:spPr>
          <a:xfrm>
            <a:off x="6010275" y="3285336"/>
            <a:ext cx="3671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Power supply agreement and lease agreement</a:t>
            </a:r>
          </a:p>
        </p:txBody>
      </p:sp>
    </p:spTree>
    <p:extLst>
      <p:ext uri="{BB962C8B-B14F-4D97-AF65-F5344CB8AC3E}">
        <p14:creationId xmlns:p14="http://schemas.microsoft.com/office/powerpoint/2010/main" val="7787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75EFD-92C3-4F3F-AC0F-8CD677B4E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398E73-3EC0-473B-A339-BBE98AE46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A30BE2-F404-4AEB-BF8C-5933ADF1C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855F8-3E5C-4C69-8788-DC47B618B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6C862E-498E-4652-8DF7-94C0117E3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4456B4-8115-4A47-836E-8671F3A53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7FE986F-4570-4728-8750-E7F6C8AA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08372" y="4351"/>
            <a:ext cx="5783628" cy="685364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8EE4F35-64D4-4E4E-977A-24F250A851EE}"/>
              </a:ext>
            </a:extLst>
          </p:cNvPr>
          <p:cNvSpPr txBox="1">
            <a:spLocks/>
          </p:cNvSpPr>
          <p:nvPr/>
        </p:nvSpPr>
        <p:spPr>
          <a:xfrm>
            <a:off x="508578" y="378676"/>
            <a:ext cx="7137069" cy="66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226459"/>
                </a:solidFill>
              </a:rPr>
              <a:t>How it works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E756960-AF93-9755-95C8-354370351534}"/>
              </a:ext>
            </a:extLst>
          </p:cNvPr>
          <p:cNvSpPr txBox="1">
            <a:spLocks/>
          </p:cNvSpPr>
          <p:nvPr/>
        </p:nvSpPr>
        <p:spPr>
          <a:xfrm>
            <a:off x="508578" y="1522824"/>
            <a:ext cx="10311822" cy="34163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Coop funds, installs, owns, maintains and insures solar panels, inverters, batteries and control software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Coop has a peppercorn lease arrangement with the community group for a minimum of 20 years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Community group buys power from Coop </a:t>
            </a:r>
            <a:r>
              <a:rPr lang="en-GB" sz="2400">
                <a:solidFill>
                  <a:srgbClr val="226459"/>
                </a:solidFill>
              </a:rPr>
              <a:t>when local generation </a:t>
            </a:r>
            <a:r>
              <a:rPr lang="en-GB" sz="2400" dirty="0">
                <a:solidFill>
                  <a:srgbClr val="226459"/>
                </a:solidFill>
              </a:rPr>
              <a:t>is available at a discount to grid rates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When local generation is not available, community group buys energy from grid as usual</a:t>
            </a:r>
          </a:p>
        </p:txBody>
      </p:sp>
    </p:spTree>
    <p:extLst>
      <p:ext uri="{BB962C8B-B14F-4D97-AF65-F5344CB8AC3E}">
        <p14:creationId xmlns:p14="http://schemas.microsoft.com/office/powerpoint/2010/main" val="24358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7FE986F-4570-4728-8750-E7F6C8AA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08372" y="4351"/>
            <a:ext cx="5783628" cy="685364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8EE4F35-64D4-4E4E-977A-24F250A851EE}"/>
              </a:ext>
            </a:extLst>
          </p:cNvPr>
          <p:cNvSpPr txBox="1">
            <a:spLocks/>
          </p:cNvSpPr>
          <p:nvPr/>
        </p:nvSpPr>
        <p:spPr>
          <a:xfrm>
            <a:off x="508578" y="378676"/>
            <a:ext cx="7137069" cy="66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226459"/>
                </a:solidFill>
              </a:rPr>
              <a:t>Benefits for community groups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E756960-AF93-9755-95C8-354370351534}"/>
              </a:ext>
            </a:extLst>
          </p:cNvPr>
          <p:cNvSpPr txBox="1">
            <a:spLocks/>
          </p:cNvSpPr>
          <p:nvPr/>
        </p:nvSpPr>
        <p:spPr>
          <a:xfrm>
            <a:off x="508578" y="1522824"/>
            <a:ext cx="10311822" cy="37240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Coop bids for grant funding and secures loan funding at preferential rates, allowing discounts on energy to community groups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Coop is able to access preferential rates for installations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Solar panels reduce carbon footprint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Local generation and storage increase resilience in case of adverse events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Coop takes on all risk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Coop negotiates with energy providers to achieve bulk buying discounts on grid power</a:t>
            </a:r>
          </a:p>
        </p:txBody>
      </p:sp>
    </p:spTree>
    <p:extLst>
      <p:ext uri="{BB962C8B-B14F-4D97-AF65-F5344CB8AC3E}">
        <p14:creationId xmlns:p14="http://schemas.microsoft.com/office/powerpoint/2010/main" val="347769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7FE986F-4570-4728-8750-E7F6C8AA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08372" y="4351"/>
            <a:ext cx="5783628" cy="685364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8EE4F35-64D4-4E4E-977A-24F250A851EE}"/>
              </a:ext>
            </a:extLst>
          </p:cNvPr>
          <p:cNvSpPr txBox="1">
            <a:spLocks/>
          </p:cNvSpPr>
          <p:nvPr/>
        </p:nvSpPr>
        <p:spPr>
          <a:xfrm>
            <a:off x="508578" y="378676"/>
            <a:ext cx="7137069" cy="66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226459"/>
                </a:solidFill>
              </a:rPr>
              <a:t>Governance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E756960-AF93-9755-95C8-354370351534}"/>
              </a:ext>
            </a:extLst>
          </p:cNvPr>
          <p:cNvSpPr txBox="1">
            <a:spLocks/>
          </p:cNvSpPr>
          <p:nvPr/>
        </p:nvSpPr>
        <p:spPr>
          <a:xfrm>
            <a:off x="508578" y="1522824"/>
            <a:ext cx="10311822" cy="38779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Coop to be formed as a Community Benefit Society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All participating community buildings have a right to be a member of the Coop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One member / one share / one vote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Liability limited to value of share (£1)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Members appoint directors from mixture of members and independent trustees with relevant expertise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Asset lock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Coop being formed at the moment</a:t>
            </a:r>
          </a:p>
        </p:txBody>
      </p:sp>
    </p:spTree>
    <p:extLst>
      <p:ext uri="{BB962C8B-B14F-4D97-AF65-F5344CB8AC3E}">
        <p14:creationId xmlns:p14="http://schemas.microsoft.com/office/powerpoint/2010/main" val="13133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7FE986F-4570-4728-8750-E7F6C8AA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08372" y="4351"/>
            <a:ext cx="5783628" cy="685364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8EE4F35-64D4-4E4E-977A-24F250A851EE}"/>
              </a:ext>
            </a:extLst>
          </p:cNvPr>
          <p:cNvSpPr txBox="1">
            <a:spLocks/>
          </p:cNvSpPr>
          <p:nvPr/>
        </p:nvSpPr>
        <p:spPr>
          <a:xfrm>
            <a:off x="508578" y="378676"/>
            <a:ext cx="7137069" cy="66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226459"/>
                </a:solidFill>
              </a:rPr>
              <a:t>Current status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E756960-AF93-9755-95C8-354370351534}"/>
              </a:ext>
            </a:extLst>
          </p:cNvPr>
          <p:cNvSpPr txBox="1">
            <a:spLocks/>
          </p:cNvSpPr>
          <p:nvPr/>
        </p:nvSpPr>
        <p:spPr>
          <a:xfrm>
            <a:off x="508578" y="1522824"/>
            <a:ext cx="10311822" cy="2985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Funding secured for first three installations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Discussions underway to fund 16 installations in 2024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Additional 20 community groups engaged for next phase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Aim to reach 100 installations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26459"/>
                </a:solidFill>
              </a:rPr>
              <a:t>Now looking for expressions of interest to be involved in phase 3 (likely 2025)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226459"/>
                </a:solidFill>
              </a:rPr>
              <a:t>	contact </a:t>
            </a:r>
            <a:r>
              <a:rPr lang="en-GB" sz="2400" dirty="0">
                <a:solidFill>
                  <a:srgbClr val="226459"/>
                </a:solidFill>
                <a:hlinkClick r:id="rId3"/>
              </a:rPr>
              <a:t>hello@ruraldesigncentre.com</a:t>
            </a:r>
            <a:r>
              <a:rPr lang="en-GB" sz="2400" dirty="0">
                <a:solidFill>
                  <a:srgbClr val="226459"/>
                </a:solidFill>
              </a:rPr>
              <a:t> to register interest</a:t>
            </a:r>
          </a:p>
        </p:txBody>
      </p:sp>
    </p:spTree>
    <p:extLst>
      <p:ext uri="{BB962C8B-B14F-4D97-AF65-F5344CB8AC3E}">
        <p14:creationId xmlns:p14="http://schemas.microsoft.com/office/powerpoint/2010/main" val="29758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7FE986F-4570-4728-8750-E7F6C8AA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08372" y="4351"/>
            <a:ext cx="5783628" cy="685364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8EE4F35-64D4-4E4E-977A-24F250A851EE}"/>
              </a:ext>
            </a:extLst>
          </p:cNvPr>
          <p:cNvSpPr txBox="1">
            <a:spLocks/>
          </p:cNvSpPr>
          <p:nvPr/>
        </p:nvSpPr>
        <p:spPr>
          <a:xfrm>
            <a:off x="508578" y="378676"/>
            <a:ext cx="10122477" cy="66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226459"/>
                </a:solidFill>
              </a:rPr>
              <a:t>Thanks to our partners and funders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E756960-AF93-9755-95C8-354370351534}"/>
              </a:ext>
            </a:extLst>
          </p:cNvPr>
          <p:cNvSpPr txBox="1">
            <a:spLocks/>
          </p:cNvSpPr>
          <p:nvPr/>
        </p:nvSpPr>
        <p:spPr>
          <a:xfrm>
            <a:off x="508578" y="1304500"/>
            <a:ext cx="11145357" cy="215443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9C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226459"/>
                </a:solidFill>
              </a:rPr>
              <a:t>Partnership between Rural Design Centre, NICRE and Community Action Northumberland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226459"/>
                </a:solidFill>
              </a:rPr>
              <a:t>RCEF funding from BEIS and DEFRA through the North East, Yorkshire and Humber Energy Hub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226459"/>
                </a:solidFill>
              </a:rPr>
              <a:t>Rural Design Centre Innovation Project part-funded by European Regional Development Fund and North of Tyne Combined Authority</a:t>
            </a:r>
          </a:p>
        </p:txBody>
      </p:sp>
      <p:pic>
        <p:nvPicPr>
          <p:cNvPr id="2" name="Picture 1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00BF52A-EE6B-E43A-1DA6-9A3AC0C80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79" y="5235700"/>
            <a:ext cx="3487425" cy="1648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1F77C-0878-2F90-0537-E0B7C8CEE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884" y="5463413"/>
            <a:ext cx="1559199" cy="11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ational Innovation Centre for Rural Enterprise (NICRE) | Royal  Agricultural University">
            <a:extLst>
              <a:ext uri="{FF2B5EF4-FFF2-40B4-BE49-F238E27FC236}">
                <a16:creationId xmlns:a16="http://schemas.microsoft.com/office/drawing/2014/main" id="{49B2E6FA-F8E3-0510-AF37-CE33922B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99" r="2780" b="19691"/>
          <a:stretch/>
        </p:blipFill>
        <p:spPr bwMode="auto">
          <a:xfrm>
            <a:off x="5783629" y="5636790"/>
            <a:ext cx="314844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uropean Regional Development Fund (ERDF) | EM3">
            <a:extLst>
              <a:ext uri="{FF2B5EF4-FFF2-40B4-BE49-F238E27FC236}">
                <a16:creationId xmlns:a16="http://schemas.microsoft.com/office/drawing/2014/main" id="{06433FFD-104D-4D46-C31B-39C43C5E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75" y="394501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rth of Tyne Combined Authority | Facebook">
            <a:extLst>
              <a:ext uri="{FF2B5EF4-FFF2-40B4-BE49-F238E27FC236}">
                <a16:creationId xmlns:a16="http://schemas.microsoft.com/office/drawing/2014/main" id="{1671E033-749E-2A41-76FD-F8F05E1E9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494" y="4034269"/>
            <a:ext cx="1383934" cy="138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97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BDCAD10C7144CACF3EA9826C6B50B" ma:contentTypeVersion="16" ma:contentTypeDescription="Create a new document." ma:contentTypeScope="" ma:versionID="a007e157386003caf6178426b5187291">
  <xsd:schema xmlns:xsd="http://www.w3.org/2001/XMLSchema" xmlns:xs="http://www.w3.org/2001/XMLSchema" xmlns:p="http://schemas.microsoft.com/office/2006/metadata/properties" xmlns:ns2="11bbef5a-6e7b-4475-9750-e56cf8d182e2" xmlns:ns3="2f790534-e308-4d16-b727-64c25f4c8e05" xmlns:ns4="54892275-9fea-40d2-abd0-2982f958ac19" targetNamespace="http://schemas.microsoft.com/office/2006/metadata/properties" ma:root="true" ma:fieldsID="53f6867006ea89475ac117f53d8e9aeb" ns2:_="" ns3:_="" ns4:_="">
    <xsd:import namespace="11bbef5a-6e7b-4475-9750-e56cf8d182e2"/>
    <xsd:import namespace="2f790534-e308-4d16-b727-64c25f4c8e05"/>
    <xsd:import namespace="54892275-9fea-40d2-abd0-2982f958ac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bef5a-6e7b-4475-9750-e56cf8d18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e7878f-101f-4e4c-933b-d2f246fccb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90534-e308-4d16-b727-64c25f4c8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92275-9fea-40d2-abd0-2982f958ac1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c16e433-b4d9-4cb8-9e8d-fe5acc36ae37}" ma:internalName="TaxCatchAll" ma:showField="CatchAllData" ma:web="54892275-9fea-40d2-abd0-2982f958ac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bbef5a-6e7b-4475-9750-e56cf8d182e2">
      <Terms xmlns="http://schemas.microsoft.com/office/infopath/2007/PartnerControls"/>
    </lcf76f155ced4ddcb4097134ff3c332f>
    <TaxCatchAll xmlns="54892275-9fea-40d2-abd0-2982f958ac19" xsi:nil="true"/>
  </documentManagement>
</p:properties>
</file>

<file path=customXml/itemProps1.xml><?xml version="1.0" encoding="utf-8"?>
<ds:datastoreItem xmlns:ds="http://schemas.openxmlformats.org/officeDocument/2006/customXml" ds:itemID="{E1728B31-7B61-49B0-B349-926536A78C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bef5a-6e7b-4475-9750-e56cf8d182e2"/>
    <ds:schemaRef ds:uri="2f790534-e308-4d16-b727-64c25f4c8e05"/>
    <ds:schemaRef ds:uri="54892275-9fea-40d2-abd0-2982f958a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5A8282-7948-4CC9-984E-C13EECB850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F419EA-6D1F-420F-8D28-F1E0FADAAD0A}">
  <ds:schemaRefs>
    <ds:schemaRef ds:uri="http://schemas.microsoft.com/office/2006/metadata/properties"/>
    <ds:schemaRef ds:uri="54892275-9fea-40d2-abd0-2982f958ac19"/>
    <ds:schemaRef ds:uri="http://www.w3.org/XML/1998/namespace"/>
    <ds:schemaRef ds:uri="11bbef5a-6e7b-4475-9750-e56cf8d182e2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2f790534-e308-4d16-b727-64c25f4c8e05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Derailed ExtraBold</vt:lpstr>
      <vt:lpstr>Office Theme</vt:lpstr>
      <vt:lpstr>Rural Community Energy in Northumberland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Catalyst Conference 2021</dc:title>
  <dc:creator>Author</dc:creator>
  <cp:lastModifiedBy>Simon Green</cp:lastModifiedBy>
  <cp:revision>12</cp:revision>
  <dcterms:created xsi:type="dcterms:W3CDTF">2021-09-29T06:44:05Z</dcterms:created>
  <dcterms:modified xsi:type="dcterms:W3CDTF">2023-01-21T19:55:21Z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0x010100397BDCAD10C7144CACF3EA9826C6B50B</vt:lpwstr>
  </property>
  <property fmtid="{D5CDD505-2E9C-101B-9397-08002B2CF9AE}" pid="3" name="MediaServiceImageTags">
    <vt:lpwstr/>
  </property>
</Properties>
</file>