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7" r:id="rId4"/>
    <p:sldId id="269" r:id="rId5"/>
    <p:sldId id="270" r:id="rId6"/>
    <p:sldId id="271" r:id="rId7"/>
    <p:sldId id="272" r:id="rId8"/>
    <p:sldId id="273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0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ie Brookes" userId="c8942e05fb420a39" providerId="LiveId" clId="{CA29C7D6-5745-4D1B-B3C2-B84F9E169CC3}"/>
    <pc:docChg chg="modSld">
      <pc:chgData name="Carrie Brookes" userId="c8942e05fb420a39" providerId="LiveId" clId="{CA29C7D6-5745-4D1B-B3C2-B84F9E169CC3}" dt="2023-11-28T18:40:49.780" v="0" actId="20577"/>
      <pc:docMkLst>
        <pc:docMk/>
      </pc:docMkLst>
      <pc:sldChg chg="modSp mod">
        <pc:chgData name="Carrie Brookes" userId="c8942e05fb420a39" providerId="LiveId" clId="{CA29C7D6-5745-4D1B-B3C2-B84F9E169CC3}" dt="2023-11-28T18:40:49.780" v="0" actId="20577"/>
        <pc:sldMkLst>
          <pc:docMk/>
          <pc:sldMk cId="159262739" sldId="268"/>
        </pc:sldMkLst>
        <pc:spChg chg="mod">
          <ac:chgData name="Carrie Brookes" userId="c8942e05fb420a39" providerId="LiveId" clId="{CA29C7D6-5745-4D1B-B3C2-B84F9E169CC3}" dt="2023-11-28T18:40:49.780" v="0" actId="20577"/>
          <ac:spMkLst>
            <pc:docMk/>
            <pc:sldMk cId="159262739" sldId="268"/>
            <ac:spMk id="3" creationId="{46EAEAD0-CE05-A9DA-F9AA-65AE52D4E4E2}"/>
          </ac:spMkLst>
        </pc:spChg>
      </pc:sldChg>
    </pc:docChg>
  </pc:docChgLst>
  <pc:docChgLst>
    <pc:chgData name="Brian Watson" userId="75fca463-0d81-4c54-9816-bd6c536e54c6" providerId="ADAL" clId="{93ED27EE-CC93-481F-8770-4BD40090605F}"/>
    <pc:docChg chg="custSel delSld modSld">
      <pc:chgData name="Brian Watson" userId="75fca463-0d81-4c54-9816-bd6c536e54c6" providerId="ADAL" clId="{93ED27EE-CC93-481F-8770-4BD40090605F}" dt="2023-11-28T13:28:29.544" v="491" actId="20577"/>
      <pc:docMkLst>
        <pc:docMk/>
      </pc:docMkLst>
      <pc:sldChg chg="modSp mod">
        <pc:chgData name="Brian Watson" userId="75fca463-0d81-4c54-9816-bd6c536e54c6" providerId="ADAL" clId="{93ED27EE-CC93-481F-8770-4BD40090605F}" dt="2023-11-27T15:25:43.470" v="35" actId="20577"/>
        <pc:sldMkLst>
          <pc:docMk/>
          <pc:sldMk cId="1185230725" sldId="256"/>
        </pc:sldMkLst>
        <pc:spChg chg="mod">
          <ac:chgData name="Brian Watson" userId="75fca463-0d81-4c54-9816-bd6c536e54c6" providerId="ADAL" clId="{93ED27EE-CC93-481F-8770-4BD40090605F}" dt="2023-11-27T15:25:18.170" v="22" actId="20577"/>
          <ac:spMkLst>
            <pc:docMk/>
            <pc:sldMk cId="1185230725" sldId="256"/>
            <ac:spMk id="2" creationId="{A39A90A5-A13C-5BFF-760E-5FAEEFC62C5A}"/>
          </ac:spMkLst>
        </pc:spChg>
        <pc:spChg chg="mod">
          <ac:chgData name="Brian Watson" userId="75fca463-0d81-4c54-9816-bd6c536e54c6" providerId="ADAL" clId="{93ED27EE-CC93-481F-8770-4BD40090605F}" dt="2023-11-27T15:25:43.470" v="35" actId="20577"/>
          <ac:spMkLst>
            <pc:docMk/>
            <pc:sldMk cId="1185230725" sldId="256"/>
            <ac:spMk id="3" creationId="{DC5AA163-FA08-7339-B9CC-5FADBEE0003C}"/>
          </ac:spMkLst>
        </pc:spChg>
      </pc:sldChg>
      <pc:sldChg chg="modSp mod">
        <pc:chgData name="Brian Watson" userId="75fca463-0d81-4c54-9816-bd6c536e54c6" providerId="ADAL" clId="{93ED27EE-CC93-481F-8770-4BD40090605F}" dt="2023-11-27T15:26:39.653" v="37" actId="313"/>
        <pc:sldMkLst>
          <pc:docMk/>
          <pc:sldMk cId="2258763038" sldId="263"/>
        </pc:sldMkLst>
        <pc:spChg chg="mod">
          <ac:chgData name="Brian Watson" userId="75fca463-0d81-4c54-9816-bd6c536e54c6" providerId="ADAL" clId="{93ED27EE-CC93-481F-8770-4BD40090605F}" dt="2023-11-27T15:26:39.653" v="37" actId="313"/>
          <ac:spMkLst>
            <pc:docMk/>
            <pc:sldMk cId="2258763038" sldId="263"/>
            <ac:spMk id="3" creationId="{EFD1C683-9919-E88F-7CEC-22BF90F61304}"/>
          </ac:spMkLst>
        </pc:spChg>
      </pc:sldChg>
      <pc:sldChg chg="modSp del mod">
        <pc:chgData name="Brian Watson" userId="75fca463-0d81-4c54-9816-bd6c536e54c6" providerId="ADAL" clId="{93ED27EE-CC93-481F-8770-4BD40090605F}" dt="2023-11-28T10:03:32.639" v="473" actId="2696"/>
        <pc:sldMkLst>
          <pc:docMk/>
          <pc:sldMk cId="4079644047" sldId="264"/>
        </pc:sldMkLst>
        <pc:spChg chg="mod">
          <ac:chgData name="Brian Watson" userId="75fca463-0d81-4c54-9816-bd6c536e54c6" providerId="ADAL" clId="{93ED27EE-CC93-481F-8770-4BD40090605F}" dt="2023-11-27T15:26:48.523" v="38" actId="2"/>
          <ac:spMkLst>
            <pc:docMk/>
            <pc:sldMk cId="4079644047" sldId="264"/>
            <ac:spMk id="2" creationId="{1A22729B-DD43-7469-3825-F2AF23B90B22}"/>
          </ac:spMkLst>
        </pc:spChg>
      </pc:sldChg>
      <pc:sldChg chg="del">
        <pc:chgData name="Brian Watson" userId="75fca463-0d81-4c54-9816-bd6c536e54c6" providerId="ADAL" clId="{93ED27EE-CC93-481F-8770-4BD40090605F}" dt="2023-11-28T10:03:45.641" v="474" actId="2696"/>
        <pc:sldMkLst>
          <pc:docMk/>
          <pc:sldMk cId="2227638043" sldId="265"/>
        </pc:sldMkLst>
      </pc:sldChg>
      <pc:sldChg chg="modSp mod">
        <pc:chgData name="Brian Watson" userId="75fca463-0d81-4c54-9816-bd6c536e54c6" providerId="ADAL" clId="{93ED27EE-CC93-481F-8770-4BD40090605F}" dt="2023-11-28T13:28:29.544" v="491" actId="20577"/>
        <pc:sldMkLst>
          <pc:docMk/>
          <pc:sldMk cId="159262739" sldId="268"/>
        </pc:sldMkLst>
        <pc:spChg chg="mod">
          <ac:chgData name="Brian Watson" userId="75fca463-0d81-4c54-9816-bd6c536e54c6" providerId="ADAL" clId="{93ED27EE-CC93-481F-8770-4BD40090605F}" dt="2023-11-28T13:28:29.544" v="491" actId="20577"/>
          <ac:spMkLst>
            <pc:docMk/>
            <pc:sldMk cId="159262739" sldId="268"/>
            <ac:spMk id="3" creationId="{46EAEAD0-CE05-A9DA-F9AA-65AE52D4E4E2}"/>
          </ac:spMkLst>
        </pc:spChg>
      </pc:sldChg>
      <pc:sldChg chg="modSp mod">
        <pc:chgData name="Brian Watson" userId="75fca463-0d81-4c54-9816-bd6c536e54c6" providerId="ADAL" clId="{93ED27EE-CC93-481F-8770-4BD40090605F}" dt="2023-11-28T09:58:55.630" v="308" actId="20577"/>
        <pc:sldMkLst>
          <pc:docMk/>
          <pc:sldMk cId="3994146028" sldId="269"/>
        </pc:sldMkLst>
        <pc:spChg chg="mod">
          <ac:chgData name="Brian Watson" userId="75fca463-0d81-4c54-9816-bd6c536e54c6" providerId="ADAL" clId="{93ED27EE-CC93-481F-8770-4BD40090605F}" dt="2023-11-28T09:58:55.630" v="308" actId="20577"/>
          <ac:spMkLst>
            <pc:docMk/>
            <pc:sldMk cId="3994146028" sldId="269"/>
            <ac:spMk id="3" creationId="{C44B77A2-6188-0810-B8FE-F75BE9C09E04}"/>
          </ac:spMkLst>
        </pc:spChg>
      </pc:sldChg>
      <pc:sldChg chg="modSp mod">
        <pc:chgData name="Brian Watson" userId="75fca463-0d81-4c54-9816-bd6c536e54c6" providerId="ADAL" clId="{93ED27EE-CC93-481F-8770-4BD40090605F}" dt="2023-11-28T09:59:18.436" v="312" actId="20577"/>
        <pc:sldMkLst>
          <pc:docMk/>
          <pc:sldMk cId="1971813515" sldId="270"/>
        </pc:sldMkLst>
        <pc:spChg chg="mod">
          <ac:chgData name="Brian Watson" userId="75fca463-0d81-4c54-9816-bd6c536e54c6" providerId="ADAL" clId="{93ED27EE-CC93-481F-8770-4BD40090605F}" dt="2023-11-28T09:59:18.436" v="312" actId="20577"/>
          <ac:spMkLst>
            <pc:docMk/>
            <pc:sldMk cId="1971813515" sldId="270"/>
            <ac:spMk id="3" creationId="{F3BFF3F8-2D86-6557-7F1C-4F29E933874A}"/>
          </ac:spMkLst>
        </pc:spChg>
      </pc:sldChg>
      <pc:sldChg chg="modSp mod">
        <pc:chgData name="Brian Watson" userId="75fca463-0d81-4c54-9816-bd6c536e54c6" providerId="ADAL" clId="{93ED27EE-CC93-481F-8770-4BD40090605F}" dt="2023-11-28T10:01:18.317" v="453" actId="20577"/>
        <pc:sldMkLst>
          <pc:docMk/>
          <pc:sldMk cId="405280813" sldId="271"/>
        </pc:sldMkLst>
        <pc:spChg chg="mod">
          <ac:chgData name="Brian Watson" userId="75fca463-0d81-4c54-9816-bd6c536e54c6" providerId="ADAL" clId="{93ED27EE-CC93-481F-8770-4BD40090605F}" dt="2023-11-28T10:01:18.317" v="453" actId="20577"/>
          <ac:spMkLst>
            <pc:docMk/>
            <pc:sldMk cId="405280813" sldId="271"/>
            <ac:spMk id="3" creationId="{C68B9F4F-A0A9-8FDE-8C3C-3E487AD08047}"/>
          </ac:spMkLst>
        </pc:spChg>
      </pc:sldChg>
      <pc:sldChg chg="modSp mod">
        <pc:chgData name="Brian Watson" userId="75fca463-0d81-4c54-9816-bd6c536e54c6" providerId="ADAL" clId="{93ED27EE-CC93-481F-8770-4BD40090605F}" dt="2023-11-28T10:01:57.602" v="472" actId="20577"/>
        <pc:sldMkLst>
          <pc:docMk/>
          <pc:sldMk cId="966942873" sldId="272"/>
        </pc:sldMkLst>
        <pc:spChg chg="mod">
          <ac:chgData name="Brian Watson" userId="75fca463-0d81-4c54-9816-bd6c536e54c6" providerId="ADAL" clId="{93ED27EE-CC93-481F-8770-4BD40090605F}" dt="2023-11-28T10:01:57.602" v="472" actId="20577"/>
          <ac:spMkLst>
            <pc:docMk/>
            <pc:sldMk cId="966942873" sldId="272"/>
            <ac:spMk id="3" creationId="{2669DD49-531F-EF72-5246-C10D22489E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096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60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20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81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31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656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3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686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07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8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11/28/2023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11/28/2023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5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iu.net/" TargetMode="External"/><Relationship Id="rId2" Type="http://schemas.openxmlformats.org/officeDocument/2006/relationships/hyperlink" Target="https://vimeo.com/806398555/f734d5fc5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Pink and blue acrylic paint">
            <a:extLst>
              <a:ext uri="{FF2B5EF4-FFF2-40B4-BE49-F238E27FC236}">
                <a16:creationId xmlns:a16="http://schemas.microsoft.com/office/drawing/2014/main" id="{97DEE478-A8F8-45CC-C727-019B3B99CD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4250" r="-1" b="14501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9A90A5-A13C-5BFF-760E-5FAEEFC62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6900839" cy="2736390"/>
          </a:xfrm>
        </p:spPr>
        <p:txBody>
          <a:bodyPr anchor="t">
            <a:normAutofit fontScale="90000"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Renewables in off gas grid Northumberland</a:t>
            </a:r>
            <a:endParaRPr lang="en-GB" sz="8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5AA163-FA08-7339-B9CC-5FADBEE00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1810" y="4201721"/>
            <a:ext cx="6900839" cy="1949813"/>
          </a:xfrm>
        </p:spPr>
        <p:txBody>
          <a:bodyPr anchor="b">
            <a:normAutofit/>
          </a:bodyPr>
          <a:lstStyle/>
          <a:p>
            <a:pPr algn="just"/>
            <a:r>
              <a:rPr lang="en-US" dirty="0">
                <a:solidFill>
                  <a:srgbClr val="FFFFFF"/>
                </a:solidFill>
              </a:rPr>
              <a:t>Brian Watson</a:t>
            </a:r>
          </a:p>
          <a:p>
            <a:pPr algn="just"/>
            <a:r>
              <a:rPr lang="en-US" dirty="0">
                <a:solidFill>
                  <a:srgbClr val="FFFFFF"/>
                </a:solidFill>
              </a:rPr>
              <a:t>Domestic Carbon Reduction Officer</a:t>
            </a:r>
          </a:p>
          <a:p>
            <a:pPr algn="just"/>
            <a:r>
              <a:rPr lang="en-US" dirty="0">
                <a:solidFill>
                  <a:srgbClr val="FFFFFF"/>
                </a:solidFill>
              </a:rPr>
              <a:t>Community Action Northumberland</a:t>
            </a:r>
            <a:endParaRPr lang="en-GB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230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0540-E42B-01E0-AEC5-075F33AAE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out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17338-35DC-47F6-AC54-F9F21D52A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https://vimeo.com/806398555/f734d5fc5d</a:t>
            </a:r>
            <a:endParaRPr lang="en-GB" sz="18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800" u="sng" dirty="0">
                <a:solidFill>
                  <a:srgbClr val="0000FF"/>
                </a:solidFill>
                <a:latin typeface="Calibri" panose="020F0502020204030204" pitchFamily="34" charset="0"/>
                <a:hlinkClick r:id="rId3"/>
              </a:rPr>
              <a:t>www.eciu.net</a:t>
            </a:r>
            <a:endParaRPr lang="en-GB" sz="1800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r>
              <a:rPr lang="en-GB" sz="1800" u="sng" dirty="0">
                <a:solidFill>
                  <a:srgbClr val="0000FF"/>
                </a:solidFill>
                <a:latin typeface="Calibri" panose="020F0502020204030204" pitchFamily="34" charset="0"/>
              </a:rPr>
              <a:t>www.pv-magazine.com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09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E59AF-949E-90E9-D7B2-BC67981D3E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Domestic Carbon Reduction Project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EAEAD0-CE05-A9DA-F9AA-65AE52D4E4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Funded until March 2025 by the Redress fund</a:t>
            </a:r>
          </a:p>
          <a:p>
            <a:r>
              <a:rPr lang="en-US" dirty="0"/>
              <a:t>Two FTE officers working across off gas grid Northumberland</a:t>
            </a:r>
          </a:p>
          <a:p>
            <a:r>
              <a:rPr lang="en-US" dirty="0"/>
              <a:t>Providing free, impartial advice on renewable technologies and energy efficiency including insulation</a:t>
            </a:r>
          </a:p>
          <a:p>
            <a:r>
              <a:rPr lang="en-US" dirty="0"/>
              <a:t>Focus on home visits with attendance at events like todays to provide advice on ways to </a:t>
            </a:r>
            <a:r>
              <a:rPr lang="en-US"/>
              <a:t>make homes </a:t>
            </a:r>
            <a:r>
              <a:rPr lang="en-US" dirty="0"/>
              <a:t>greener and what grant funding may be available to support investment</a:t>
            </a:r>
          </a:p>
          <a:p>
            <a:r>
              <a:rPr lang="en-US" dirty="0"/>
              <a:t>Signposting rather than providing funding directly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62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AEEA5-E630-5464-57E9-CCFD54240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9"/>
            <a:ext cx="10506991" cy="1092988"/>
          </a:xfrm>
        </p:spPr>
        <p:txBody>
          <a:bodyPr/>
          <a:lstStyle/>
          <a:p>
            <a:r>
              <a:rPr lang="en-US" dirty="0"/>
              <a:t>Renewable technologies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59C54C-B3F8-A464-D4C2-63DB7813B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2220686"/>
            <a:ext cx="10506991" cy="3658906"/>
          </a:xfrm>
        </p:spPr>
        <p:txBody>
          <a:bodyPr/>
          <a:lstStyle/>
          <a:p>
            <a:r>
              <a:rPr lang="en-US" dirty="0"/>
              <a:t>Air source heat pumps</a:t>
            </a:r>
          </a:p>
          <a:p>
            <a:r>
              <a:rPr lang="en-US" dirty="0"/>
              <a:t>Ground source heat pumps</a:t>
            </a:r>
          </a:p>
          <a:p>
            <a:r>
              <a:rPr lang="en-US" dirty="0"/>
              <a:t>Solar photovoltaic panels with/without batteries</a:t>
            </a:r>
          </a:p>
          <a:p>
            <a:r>
              <a:rPr lang="en-US" dirty="0"/>
              <a:t>Solar thermal panels</a:t>
            </a:r>
          </a:p>
          <a:p>
            <a:r>
              <a:rPr lang="en-US" dirty="0"/>
              <a:t>Biomass including wood pellets/wood chip/logs gasification</a:t>
            </a:r>
          </a:p>
          <a:p>
            <a:r>
              <a:rPr lang="en-US" dirty="0"/>
              <a:t>Thermal tanks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58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EFC5A-921A-1FA5-5720-42B702A9CA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9"/>
            <a:ext cx="10506991" cy="1307592"/>
          </a:xfrm>
        </p:spPr>
        <p:txBody>
          <a:bodyPr/>
          <a:lstStyle/>
          <a:p>
            <a:r>
              <a:rPr lang="en-US" dirty="0"/>
              <a:t>Air source heat pumps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B77A2-6188-0810-B8FE-F75BE9C09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2640563"/>
            <a:ext cx="10506991" cy="323902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Work by taking heat from the air, concentrating it and then circulating it around the home via radiators and/or underfloor heating (can also provide warm air)</a:t>
            </a:r>
          </a:p>
          <a:p>
            <a:r>
              <a:rPr lang="en-US" dirty="0"/>
              <a:t>For every kilowatt hour of power the pump uses , it produces 3 kwh of heat so cost of every kwh of heat is around 11.3p</a:t>
            </a:r>
          </a:p>
          <a:p>
            <a:r>
              <a:rPr lang="en-US" dirty="0"/>
              <a:t>Needs an internal hot water tank plus outside space for pump</a:t>
            </a:r>
          </a:p>
          <a:p>
            <a:r>
              <a:rPr lang="en-US" dirty="0"/>
              <a:t>Work best in well insulated homes</a:t>
            </a:r>
          </a:p>
          <a:p>
            <a:r>
              <a:rPr lang="en-US" dirty="0"/>
              <a:t>Produces low level of heat so piping/radiators may need to be replaced</a:t>
            </a:r>
          </a:p>
          <a:p>
            <a:r>
              <a:rPr lang="en-US" dirty="0"/>
              <a:t>Expensive to fit but non means tested grant of £7500 available via Boiler Upgrade Scheme (BUS)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14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58B8C-1B47-AEAA-29F3-039A88EE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source heat pumps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FF3F8-2D86-6557-7F1C-4F29E9338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similar to air source but takes heat from the ground</a:t>
            </a:r>
          </a:p>
          <a:p>
            <a:r>
              <a:rPr lang="en-US" dirty="0"/>
              <a:t>Need outside space for a buried pipe but can be via borehole</a:t>
            </a:r>
          </a:p>
          <a:p>
            <a:r>
              <a:rPr lang="en-US" dirty="0"/>
              <a:t>Very expensive to install but same BUS grant of £7500 available</a:t>
            </a:r>
          </a:p>
          <a:p>
            <a:r>
              <a:rPr lang="en-US" dirty="0"/>
              <a:t>Cheap than air source to run at about 9.6p per kwh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813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EA302-5CCF-1C7B-B23D-0AFBF8FD4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Solar photovoltaics and batteries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8B9F4F-A0A9-8FDE-8C3C-3E487AD08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Converts light and sunlight into electricity</a:t>
            </a:r>
          </a:p>
          <a:p>
            <a:r>
              <a:rPr lang="en-US" dirty="0"/>
              <a:t>Becoming cheaper to fit and more efficient in performance</a:t>
            </a:r>
          </a:p>
          <a:p>
            <a:r>
              <a:rPr lang="en-US" dirty="0"/>
              <a:t>Produces power when not necessarily needed but this can be improved with battery storage (including electric vehicles)</a:t>
            </a:r>
          </a:p>
          <a:p>
            <a:r>
              <a:rPr lang="en-US" dirty="0"/>
              <a:t>Batteries can also be charged overnight at off-peak rates.</a:t>
            </a:r>
          </a:p>
          <a:p>
            <a:r>
              <a:rPr lang="en-US" dirty="0"/>
              <a:t>Typical domestic set up (10 panels plus 8kw battery) costs around £12000)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80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AFDED-D090-D541-62D3-DACAF4AB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Biomass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9DD49-531F-EF72-5246-C10D22489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Boiler burns wood pellets or chips/logs</a:t>
            </a:r>
          </a:p>
          <a:p>
            <a:r>
              <a:rPr lang="en-US" dirty="0"/>
              <a:t>Considered to be ‘zero carbon’ </a:t>
            </a:r>
          </a:p>
          <a:p>
            <a:r>
              <a:rPr lang="en-US" dirty="0"/>
              <a:t>Generally need storage space for pellets</a:t>
            </a:r>
          </a:p>
          <a:p>
            <a:r>
              <a:rPr lang="en-US" dirty="0"/>
              <a:t>Grant funding available of £7500 via BUS for initial installation but may need same amount again </a:t>
            </a:r>
          </a:p>
          <a:p>
            <a:r>
              <a:rPr lang="en-US" dirty="0"/>
              <a:t>Relatively cheap per kwh (9.5p for blown, 11.38 for bagged) but prices are volatile.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6942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2F6C-4E40-8A8F-87A3-0D597712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studies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C1AB9-86B5-DED2-1CDB-853BDD56B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Great Whittington</a:t>
            </a:r>
          </a:p>
          <a:p>
            <a:r>
              <a:rPr lang="en-US" dirty="0"/>
              <a:t>	Fitting of solar panels, air source heat pump and battery storage)</a:t>
            </a:r>
          </a:p>
          <a:p>
            <a:r>
              <a:rPr lang="en-US" dirty="0"/>
              <a:t>Ellingham</a:t>
            </a:r>
          </a:p>
          <a:p>
            <a:r>
              <a:rPr lang="en-US" dirty="0"/>
              <a:t>	New build, virtually zero carbon building</a:t>
            </a:r>
          </a:p>
          <a:p>
            <a:r>
              <a:rPr lang="en-US" dirty="0"/>
              <a:t>Bardon Mill</a:t>
            </a:r>
          </a:p>
          <a:p>
            <a:r>
              <a:rPr lang="en-US" dirty="0"/>
              <a:t>	Ten year old building, solar panels and air source heat pump with low energy bills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79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18012-734F-5B40-D441-44E1B3F27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Actions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1C683-9919-E88F-7CEC-22BF90F61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Councils are committing to targets to become zero carbon well before 2050, this includes Northumberland (2030, halved by 2025)</a:t>
            </a:r>
          </a:p>
          <a:p>
            <a:r>
              <a:rPr lang="en-US" dirty="0"/>
              <a:t>County Council has a Warmer Homes team for domestic carbon reduction with funding from government available for qualifying homes and households</a:t>
            </a:r>
          </a:p>
          <a:p>
            <a:r>
              <a:rPr lang="en-US" dirty="0"/>
              <a:t>Energy companies are working to decarbonize homes through ECO4</a:t>
            </a:r>
          </a:p>
          <a:p>
            <a:r>
              <a:rPr lang="en-US" dirty="0"/>
              <a:t>North of Tyne Combined Authority setting up a one stop shop advice service to help decarbonize the whole of the north-east (excluding Tees Valley) </a:t>
            </a:r>
          </a:p>
          <a:p>
            <a:r>
              <a:rPr lang="en-US" dirty="0"/>
              <a:t>Lots of Northumberland households and community organization's are investing to decarbonize already</a:t>
            </a:r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763038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DarkSeedLeftStep">
      <a:dk1>
        <a:srgbClr val="000000"/>
      </a:dk1>
      <a:lt1>
        <a:srgbClr val="FFFFFF"/>
      </a:lt1>
      <a:dk2>
        <a:srgbClr val="311B26"/>
      </a:dk2>
      <a:lt2>
        <a:srgbClr val="F0F3F2"/>
      </a:lt2>
      <a:accent1>
        <a:srgbClr val="E42B83"/>
      </a:accent1>
      <a:accent2>
        <a:srgbClr val="D31ABE"/>
      </a:accent2>
      <a:accent3>
        <a:srgbClr val="AC2BE4"/>
      </a:accent3>
      <a:accent4>
        <a:srgbClr val="5829D5"/>
      </a:accent4>
      <a:accent5>
        <a:srgbClr val="2B45E4"/>
      </a:accent5>
      <a:accent6>
        <a:srgbClr val="1A81D3"/>
      </a:accent6>
      <a:hlink>
        <a:srgbClr val="433FBF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558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Seaford</vt:lpstr>
      <vt:lpstr>LevelVTI</vt:lpstr>
      <vt:lpstr>Renewables in off gas grid Northumberland</vt:lpstr>
      <vt:lpstr>Domestic Carbon Reduction Project</vt:lpstr>
      <vt:lpstr>Renewable technologies</vt:lpstr>
      <vt:lpstr>Air source heat pumps</vt:lpstr>
      <vt:lpstr>Ground source heat pumps</vt:lpstr>
      <vt:lpstr>Solar photovoltaics and batteries</vt:lpstr>
      <vt:lpstr>Biomass </vt:lpstr>
      <vt:lpstr>Case studies</vt:lpstr>
      <vt:lpstr>Local Actions</vt:lpstr>
      <vt:lpstr>Check out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green in off gas grid Northumberland</dc:title>
  <dc:creator>Brian Watson</dc:creator>
  <cp:lastModifiedBy>Carrie Brookes</cp:lastModifiedBy>
  <cp:revision>2</cp:revision>
  <dcterms:created xsi:type="dcterms:W3CDTF">2023-09-12T11:37:15Z</dcterms:created>
  <dcterms:modified xsi:type="dcterms:W3CDTF">2023-11-28T18:41:00Z</dcterms:modified>
</cp:coreProperties>
</file>