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4" r:id="rId4"/>
  </p:sldMasterIdLst>
  <p:notesMasterIdLst>
    <p:notesMasterId r:id="rId14"/>
  </p:notesMasterIdLst>
  <p:handoutMasterIdLst>
    <p:handoutMasterId r:id="rId15"/>
  </p:handoutMasterIdLst>
  <p:sldIdLst>
    <p:sldId id="350" r:id="rId5"/>
    <p:sldId id="365" r:id="rId6"/>
    <p:sldId id="373" r:id="rId7"/>
    <p:sldId id="368" r:id="rId8"/>
    <p:sldId id="377" r:id="rId9"/>
    <p:sldId id="376" r:id="rId10"/>
    <p:sldId id="374" r:id="rId11"/>
    <p:sldId id="375" r:id="rId12"/>
    <p:sldId id="3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3D40F7-15F3-495A-8DD1-E7335EF370B2}" v="12" dt="2025-03-17T09:18:39.0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6" autoAdjust="0"/>
  </p:normalViewPr>
  <p:slideViewPr>
    <p:cSldViewPr snapToGrid="0">
      <p:cViewPr varScale="1">
        <p:scale>
          <a:sx n="75" d="100"/>
          <a:sy n="75" d="100"/>
        </p:scale>
        <p:origin x="9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E6D13E5-4CEC-3A4A-8E5D-AFCEE7512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A15AE-E040-4F31-96C6-FD066D034FFB}" type="datetime1">
              <a:rPr lang="en-GB" smtClean="0"/>
              <a:pPr/>
              <a:t>18/03/2025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9C7E07-3C67-C64C-8DA0-0404F6303970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8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615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C7BA48-9584-E545-BADB-B9FA4F54F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D75B3F-651F-0917-903C-C61C8DB416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79EF6B0-C55F-4839-8AB8-5C4826F472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57133-89FE-5699-B357-B66474C5C6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466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009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2DD7A3-0D71-F2E7-0E17-476C01D5F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FB6B9A-2170-4E10-542F-2A15116699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C7C62C-54B6-31FC-D92A-0CC573829D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D8417-E1F0-7F8F-12D3-8D100FB96E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635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EBC65C-1E28-B1B1-48F6-D77581F219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51FD04-9FA4-9844-A92D-FE6CFC9639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86D3BD-79DB-E92D-68B2-8AF33CE5D1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F05D9-4DF4-E9B3-0E4F-AC94BCBDC3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015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5575C5-C0A3-C0DC-44C4-A09324E32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4B1762-4D3B-2AA1-7AC4-AF44870372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5ECF001-855D-95AE-BBDE-23E8354282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5506D-E9A5-02D2-0597-F4E5F2FC36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232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6A4F8-1506-704A-16B2-E10614A20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BE81B50-77D7-52FB-AD40-1EB2CBFDED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2B6E3F-5A27-55CA-7E5D-DE94A52F56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DC55F-CDDA-8C06-0E5F-9C1B0A75C0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3887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594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5254629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285988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7750289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982249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1429630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2775794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1028742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5369061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26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4612988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948517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6477426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4271516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3783001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868362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7236740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7628105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AC5E797-DDC7-4716-ABC9-2C172A510C23}" type="datetime3">
              <a:rPr lang="en-GB" noProof="0" smtClean="0">
                <a:latin typeface="+mn-lt"/>
              </a:rPr>
              <a:t>18 March, 2025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62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00" userDrawn="1">
          <p15:clr>
            <a:srgbClr val="547EBF"/>
          </p15:clr>
        </p15:guide>
        <p15:guide id="2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arcjohnson@ca-north.org.uk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875" y="655783"/>
            <a:ext cx="10657370" cy="39162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Village Halls Week</a:t>
            </a:r>
            <a:br>
              <a:rPr lang="en-US" sz="3600" dirty="0">
                <a:solidFill>
                  <a:schemeClr val="accent1"/>
                </a:solidFill>
              </a:rPr>
            </a:br>
            <a:br>
              <a:rPr lang="en-US" sz="3600" dirty="0">
                <a:solidFill>
                  <a:schemeClr val="accent1"/>
                </a:solidFill>
              </a:rPr>
            </a:br>
            <a:r>
              <a:rPr lang="en-GB" sz="3600" dirty="0">
                <a:solidFill>
                  <a:schemeClr val="accent1"/>
                </a:solidFill>
              </a:rPr>
              <a:t>Celebrating Digital Inclusion Volunteers</a:t>
            </a:r>
            <a:br>
              <a:rPr lang="en-US" sz="3600" dirty="0">
                <a:solidFill>
                  <a:schemeClr val="accent1"/>
                </a:solidFill>
              </a:rPr>
            </a:br>
            <a:br>
              <a:rPr lang="en-US" sz="3600" dirty="0">
                <a:solidFill>
                  <a:schemeClr val="accent1"/>
                </a:solidFill>
              </a:rPr>
            </a:br>
            <a:br>
              <a:rPr lang="en-US" sz="3600" dirty="0">
                <a:solidFill>
                  <a:schemeClr val="accent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Marc Johnson – Community Development Officer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9B5DBB-771D-6D60-E021-84A2C359D2A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4704" y="127241"/>
            <a:ext cx="1928109" cy="147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251" y="903999"/>
            <a:ext cx="10758046" cy="50129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Project Background</a:t>
            </a:r>
            <a:br>
              <a:rPr lang="en-US" sz="3600" dirty="0">
                <a:solidFill>
                  <a:schemeClr val="accent1"/>
                </a:solidFill>
              </a:rPr>
            </a:br>
            <a:br>
              <a:rPr lang="en-US" sz="3600" dirty="0">
                <a:solidFill>
                  <a:schemeClr val="accent1"/>
                </a:solidFill>
              </a:rPr>
            </a:br>
            <a:r>
              <a:rPr lang="en-US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2021/22 CAN and Newcastle University carried out research ‘</a:t>
            </a:r>
            <a: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of Northumberland Village Halls in digitally connecting rural communities’</a:t>
            </a:r>
            <a:b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2022/23 </a:t>
            </a:r>
            <a:r>
              <a:rPr lang="en-GB" sz="2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Commsworld</a:t>
            </a:r>
            <a: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bid for Broadband Infrastructure contract from NCC, included a social value element. CAN &amp; NICRE involved in the bid at an early stage.</a:t>
            </a:r>
            <a:b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Three-year project funded via </a:t>
            </a:r>
            <a:r>
              <a:rPr lang="en-GB" sz="2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Commsworld</a:t>
            </a:r>
            <a: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launched in October</a:t>
            </a:r>
            <a:b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aspect of project:</a:t>
            </a:r>
            <a:b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Recruitment and support for Volunteer Rural Digital Champions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8C49D8-A6A5-668A-D214-27490F3202B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1966" y="117912"/>
            <a:ext cx="1926503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366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FB8EE3-D59B-A98A-C38A-F222B324D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D293BD00-0789-C1A0-096E-39A065228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8BD18AB-55AC-D509-DCC6-922D875D7F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FCA6986-F8B1-E4C9-74A4-DA9762F3D6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33307F2D-A7D5-C5E3-1D19-FCF21346E6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DF746903-EF98-5A82-84BF-DB23973A2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7CD3E9A5-AFCF-DACA-8D17-AD5E43E4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2F66D216-9C05-26B3-3BD2-9BA170C12C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DCE3CF2F-6BD1-5F65-59FC-C3640DEE4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2F588A3-6409-67D5-19C0-58F1F68DA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1ADFDE9C-4956-658B-F36D-B579ACE2D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781FB4EB-E7C0-CD10-6B96-E7FA859A8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F571A0C-ADB0-6B42-299E-9400DB94F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8074E5-CDBC-137B-65DF-D0CA11F90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315" y="203016"/>
            <a:ext cx="10657370" cy="629014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Why Digital Inclusion Matters</a:t>
            </a:r>
            <a:br>
              <a:rPr lang="en-US" sz="3600" dirty="0">
                <a:solidFill>
                  <a:schemeClr val="accent1"/>
                </a:solidFill>
              </a:rPr>
            </a:br>
            <a:br>
              <a:rPr lang="en-US" sz="3600" dirty="0">
                <a:solidFill>
                  <a:schemeClr val="accent1"/>
                </a:solidFill>
              </a:rPr>
            </a:br>
            <a: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access is essential for modern life: communication, services, and opportunities.</a:t>
            </a:r>
            <a:b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people, especially in rural areas, face barriers to getting online.</a:t>
            </a:r>
            <a:b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volunteers are the bridge to a more connected community.</a:t>
            </a:r>
            <a:br>
              <a:rPr lang="en-GB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solidFill>
                  <a:schemeClr val="accent1"/>
                </a:solidFill>
              </a:rPr>
            </a:br>
            <a:br>
              <a:rPr lang="en-US" sz="2400" dirty="0">
                <a:solidFill>
                  <a:schemeClr val="accent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9C499CF7-E79F-ACA0-C8BC-515E5558F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C13A9E-FA6A-133E-9D67-4CC6C56DE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76DEA7-A961-9E2D-8869-0391868FDE0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1966" y="117912"/>
            <a:ext cx="1926503" cy="14753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AD3733-AFBE-AC6D-0CCE-BA61C8B9976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93822" y="3431208"/>
            <a:ext cx="4776902" cy="315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797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315" y="203017"/>
            <a:ext cx="10657370" cy="48964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The Role of Digital Inclusion Volunteers</a:t>
            </a:r>
            <a:br>
              <a:rPr lang="en-US" sz="3600" dirty="0">
                <a:solidFill>
                  <a:schemeClr val="accent1"/>
                </a:solidFill>
              </a:rPr>
            </a:br>
            <a:br>
              <a:rPr lang="en-US" sz="2400" dirty="0">
                <a:solidFill>
                  <a:schemeClr val="accent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r>
              <a:rPr lang="en-GB" sz="2400" b="0" dirty="0">
                <a:solidFill>
                  <a:schemeClr val="tx1"/>
                </a:solidFill>
              </a:rPr>
              <a:t>Helping people gain confidence with technology.</a:t>
            </a:r>
            <a:br>
              <a:rPr lang="en-GB" sz="2400" b="0" dirty="0">
                <a:solidFill>
                  <a:schemeClr val="tx1"/>
                </a:solidFill>
              </a:rPr>
            </a:br>
            <a:br>
              <a:rPr lang="en-GB" sz="2400" b="0" dirty="0">
                <a:solidFill>
                  <a:schemeClr val="tx1"/>
                </a:solidFill>
              </a:rPr>
            </a:br>
            <a:r>
              <a:rPr lang="en-GB" sz="2400" b="0" dirty="0">
                <a:solidFill>
                  <a:schemeClr val="tx1"/>
                </a:solidFill>
              </a:rPr>
              <a:t>Troubleshooting issues with tech.</a:t>
            </a:r>
            <a:br>
              <a:rPr lang="en-GB" sz="2400" b="0" dirty="0">
                <a:solidFill>
                  <a:schemeClr val="tx1"/>
                </a:solidFill>
              </a:rPr>
            </a:br>
            <a:br>
              <a:rPr lang="en-GB" sz="2400" b="0" dirty="0">
                <a:solidFill>
                  <a:schemeClr val="tx1"/>
                </a:solidFill>
              </a:rPr>
            </a:br>
            <a:r>
              <a:rPr lang="en-GB" sz="2400" b="0" dirty="0">
                <a:solidFill>
                  <a:schemeClr val="tx1"/>
                </a:solidFill>
              </a:rPr>
              <a:t>Supporting access to essential online services.</a:t>
            </a:r>
            <a:br>
              <a:rPr lang="en-GB" sz="2400" b="0" dirty="0">
                <a:solidFill>
                  <a:schemeClr val="tx1"/>
                </a:solidFill>
              </a:rPr>
            </a:br>
            <a:br>
              <a:rPr lang="en-GB" sz="2400" b="0" dirty="0">
                <a:solidFill>
                  <a:schemeClr val="tx1"/>
                </a:solidFill>
              </a:rPr>
            </a:br>
            <a:r>
              <a:rPr lang="en-GB" sz="2400" b="0" dirty="0">
                <a:solidFill>
                  <a:schemeClr val="tx1"/>
                </a:solidFill>
              </a:rPr>
              <a:t>Reducing social isolation through digital skills.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8C49D8-A6A5-668A-D214-27490F3202B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1966" y="117912"/>
            <a:ext cx="1926503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81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A0325F1-19C6-3BC7-ABD1-FA58BE374B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2E9E663-0B38-D430-DFD4-D2548FFFD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3131227-3FF6-632A-FE4F-532C4ECBC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38FF453-DDB8-0224-22C2-A7B2A0873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FED03F98-CF79-1D2D-E97D-8FA2C4A151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5A41DC6D-4651-D5B1-2A25-8254DBC339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80BDE85E-B40C-9E06-9701-636421E85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D41ECBD0-1ED5-E0F5-18A7-B25B9DCD7A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CB9EFEB8-FFCE-35EF-A846-1FC54340B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02F167E0-2D5C-276C-CC16-90C0E026E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7426B279-ACAA-8B7B-1DCB-B820C5FD2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BAC1F627-3390-1C0A-9CD3-2F8C2BF2E5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742DA1CA-17A1-65E3-D828-391820B1A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94095-7432-449C-5490-C5409E4840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315" y="203017"/>
            <a:ext cx="10657370" cy="48964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Volunteer Digital Champions</a:t>
            </a:r>
            <a:br>
              <a:rPr lang="en-US" sz="3600" dirty="0">
                <a:solidFill>
                  <a:schemeClr val="accent1"/>
                </a:solidFill>
              </a:rPr>
            </a:br>
            <a:br>
              <a:rPr lang="en-US" sz="3600" dirty="0">
                <a:solidFill>
                  <a:schemeClr val="accent1"/>
                </a:solidFill>
              </a:rPr>
            </a:br>
            <a:r>
              <a:rPr lang="en-US" sz="2000" b="0" u="sng" dirty="0">
                <a:solidFill>
                  <a:schemeClr val="tx1"/>
                </a:solidFill>
              </a:rPr>
              <a:t>7 Digital Champions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Newton on the Moor / Swarland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Shilbottle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2 x Warkworth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2 x Morpeth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Hexham</a:t>
            </a:r>
            <a:br>
              <a:rPr lang="en-US" sz="2000" b="0" dirty="0">
                <a:solidFill>
                  <a:schemeClr val="tx1"/>
                </a:solidFill>
              </a:rPr>
            </a:br>
            <a:br>
              <a:rPr lang="en-US" sz="2000" b="0" dirty="0">
                <a:solidFill>
                  <a:schemeClr val="tx1"/>
                </a:solidFill>
              </a:rPr>
            </a:b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Need more in North and West – can you help us to recruit?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C87EB1C-E7FC-4615-0FE7-F749749FC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19F2168-91F8-8741-326D-1B1EFBABF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BDD007-8F48-D458-A275-FCDF8F6505A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1966" y="117912"/>
            <a:ext cx="1926503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83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ABDD18-4BBB-7D64-2D0E-BBD8E5599C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F2B8FB3-E960-70A3-DDCF-12D0BA10D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DD83F4B-D8AF-092B-CE35-AEB7D3041A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FAA4C3F-ACCB-0BDE-9DD8-EA1B2E777B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205F0088-147D-7F12-F45B-48367A40A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4169D201-5B58-259A-6238-212F0EA35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C620B0E0-60B9-D5B6-41B7-16D63907E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4943ECD7-288C-8543-0357-890AE5EFD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1C7CD834-BB5B-E5F6-F9B8-4F81F0A03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AD3577E6-0203-4698-737A-8059D9EE44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D72D60D-777E-8729-587A-9DF7DD486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2340789B-B785-EC91-7583-546D9857F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ACDD72DD-65FE-0F02-1594-17320B81B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5CCA0-2F2E-13BA-1771-E1815F2EB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315" y="203017"/>
            <a:ext cx="10657370" cy="48964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Village Halls as Digital Hubs</a:t>
            </a:r>
            <a:br>
              <a:rPr lang="en-US" sz="3600" dirty="0">
                <a:solidFill>
                  <a:schemeClr val="accent1"/>
                </a:solidFill>
              </a:rPr>
            </a:br>
            <a:br>
              <a:rPr lang="en-US" sz="2400" dirty="0">
                <a:solidFill>
                  <a:schemeClr val="accent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49F97711-4881-BCCE-4C88-19184393FB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4EAE50B6-5236-094F-E250-09A4424BE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079446-8184-EF41-A4F7-B1CEFE43B86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1966" y="117912"/>
            <a:ext cx="1926503" cy="147536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96DC1F5-1293-91E6-8400-90F006BE15F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1163" y="1490229"/>
            <a:ext cx="5221298" cy="45594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230896-09FE-A67A-F313-EEA1559F2BB2}"/>
              </a:ext>
            </a:extLst>
          </p:cNvPr>
          <p:cNvSpPr txBox="1"/>
          <p:nvPr/>
        </p:nvSpPr>
        <p:spPr>
          <a:xfrm>
            <a:off x="6283054" y="1960154"/>
            <a:ext cx="502388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/>
              <a:t>Techy Tea Parties</a:t>
            </a:r>
          </a:p>
          <a:p>
            <a:r>
              <a:rPr lang="en-GB" sz="2000" dirty="0"/>
              <a:t>Shilbottle, Newton on the Moor, </a:t>
            </a:r>
            <a:r>
              <a:rPr lang="en-GB" sz="2000" dirty="0" err="1"/>
              <a:t>Netherwitton</a:t>
            </a:r>
            <a:r>
              <a:rPr lang="en-GB" sz="2000" dirty="0"/>
              <a:t>, Wylam &amp; Thropton.</a:t>
            </a:r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u="sng" dirty="0"/>
              <a:t>Digital Session</a:t>
            </a:r>
          </a:p>
          <a:p>
            <a:r>
              <a:rPr lang="en-GB" sz="2000" dirty="0"/>
              <a:t>Warkworth Village Hall – Coffee &amp; Connect</a:t>
            </a:r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u="sng" dirty="0"/>
              <a:t>Link with Activities</a:t>
            </a:r>
          </a:p>
          <a:p>
            <a:r>
              <a:rPr lang="en-GB" sz="2000" dirty="0"/>
              <a:t>Coffee mornings, Warm Hubs etc..</a:t>
            </a:r>
          </a:p>
        </p:txBody>
      </p:sp>
    </p:spTree>
    <p:extLst>
      <p:ext uri="{BB962C8B-B14F-4D97-AF65-F5344CB8AC3E}">
        <p14:creationId xmlns:p14="http://schemas.microsoft.com/office/powerpoint/2010/main" val="627092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E5C169A-B764-EA26-2477-784AD2A4D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EB60B02F-9328-A766-D84A-3DD19AB3E2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B36DA9B-9C37-513D-7EC7-F72511E4AA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33AB1AD-16CD-38CC-CC96-3A05FB4FD0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E88E3E9F-6344-CD23-FFC2-EB59396B89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8537C0CB-C22D-7683-7BA7-00E2C28B34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297565EE-BD76-E172-D04B-A1DDF14607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B0A693C6-AC47-A6D1-6697-C2E52AF1E8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1BDA34A6-2191-E928-4AF1-E76AB9B78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DBC5669E-8DB0-BD9D-6E59-67C56A290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9A4A0A0B-9C9E-5702-F26C-004E4DF6B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30401410-73F7-CC11-3EE1-B67344773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52632AD-3B64-C125-05BC-AF9374B17D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291090-D167-A8A1-E8D2-3B2E38804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315" y="203017"/>
            <a:ext cx="10657370" cy="48964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Volunteer Success Stories</a:t>
            </a:r>
            <a:br>
              <a:rPr lang="en-US" sz="3600" dirty="0">
                <a:solidFill>
                  <a:schemeClr val="accent1"/>
                </a:solidFill>
              </a:rPr>
            </a:br>
            <a:br>
              <a:rPr lang="en-US" sz="2400" dirty="0">
                <a:solidFill>
                  <a:schemeClr val="accent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9CC493FC-1C77-ED90-C5E0-E564239A4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252A947B-B15F-5FBE-78A2-76713BF37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0E6EE4-EB9E-F624-1DAB-5404493EC11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1966" y="117912"/>
            <a:ext cx="1926503" cy="1475360"/>
          </a:xfrm>
          <a:prstGeom prst="rect">
            <a:avLst/>
          </a:prstGeom>
        </p:spPr>
      </p:pic>
      <p:pic>
        <p:nvPicPr>
          <p:cNvPr id="6" name="Picture 5" descr="A couple of men sitting at a table looking at a computer">
            <a:extLst>
              <a:ext uri="{FF2B5EF4-FFF2-40B4-BE49-F238E27FC236}">
                <a16:creationId xmlns:a16="http://schemas.microsoft.com/office/drawing/2014/main" id="{5C39702D-1177-7F2B-C4D9-102BAF21084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1788" y="1593272"/>
            <a:ext cx="8338166" cy="4169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959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EE28C1-40E7-B7EA-3506-9F6CE06123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AFEAD92-6AC7-14C9-C686-4D6319426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631BD8B-B69F-BB5C-4CA7-09D6A76FC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8152FB4-AD67-D52B-4C30-01C082AB1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42E68CE3-ECE3-F233-1D07-3CAF739479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B28DE1A9-0CC8-7E46-1531-B33EEC018B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D10728F3-74CA-5D61-A2F5-52492125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EA922ADA-EBDA-0629-0D45-B2C4FF3F4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7BC93B5A-7266-4E1D-8962-1410C7F0D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CFAFAE52-E17C-92A8-4C75-DF175CB38F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E82F5B3B-0FB1-F03B-A700-ED2B16CFCE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3795A574-D3BC-0DBA-2C22-94CD29DE6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83D3D837-3383-6BF6-C8B2-18E5A961D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5ABF56-0AB1-2BCD-8B7B-ABF445FC9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315" y="203017"/>
            <a:ext cx="10657370" cy="48964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Volunteer Success Stories</a:t>
            </a:r>
            <a:br>
              <a:rPr lang="en-US" sz="3600" dirty="0">
                <a:solidFill>
                  <a:schemeClr val="accent1"/>
                </a:solidFill>
              </a:rPr>
            </a:br>
            <a:br>
              <a:rPr lang="en-US" sz="2400" dirty="0">
                <a:solidFill>
                  <a:schemeClr val="accent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56ADC514-C85E-9F07-162D-09F0532B0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A6BE23DC-E96C-7A44-668F-ED8AC3C7F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E60EA1-24C7-71AC-A211-B9B374F3448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1966" y="117912"/>
            <a:ext cx="1926503" cy="147536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53AB36D-54C3-8BB3-BAE9-1EA4C02EDC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915" y="1593272"/>
            <a:ext cx="10053084" cy="5153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984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315" y="203017"/>
            <a:ext cx="10657370" cy="489645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br>
              <a:rPr lang="en-US" sz="3600" dirty="0">
                <a:solidFill>
                  <a:schemeClr val="accent1"/>
                </a:solidFill>
              </a:rPr>
            </a:br>
            <a:r>
              <a:rPr lang="en-US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to Action</a:t>
            </a:r>
            <a:br>
              <a:rPr lang="en-US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Could your hall support some digital activity?</a:t>
            </a:r>
            <a:b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Could you help to recruit a digital champion?</a:t>
            </a:r>
            <a:br>
              <a:rPr lang="en-US" sz="24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b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 Johnson</a:t>
            </a:r>
            <a:br>
              <a:rPr lang="en-US" sz="2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marcjohnson@ca-north.org.uk</a:t>
            </a:r>
            <a:br>
              <a:rPr lang="en-US" sz="2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07477 961096</a:t>
            </a: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8C49D8-A6A5-668A-D214-27490F3202B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1966" y="117912"/>
            <a:ext cx="1926503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8306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EC1AB0-9704-404D-B6D3-819D938AC55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364</Words>
  <Application>Microsoft Office PowerPoint</Application>
  <PresentationFormat>Widescreen</PresentationFormat>
  <Paragraphs>28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Village Halls Week  Celebrating Digital Inclusion Volunteers   Marc Johnson – Community Development Officer</vt:lpstr>
      <vt:lpstr>Project Background  2021/22 CAN and Newcastle University carried out research ‘The role of Northumberland Village Halls in digitally connecting rural communities’  2022/23 Commsworld bid for Broadband Infrastructure contract from NCC, included a social value element. CAN &amp; NICRE involved in the bid at an early stage.  2024 Three-year project funded via Commsworld launched in October   Key aspect of project: Recruitment and support for Volunteer Rural Digital Champions</vt:lpstr>
      <vt:lpstr>Why Digital Inclusion Matters  Digital access is essential for modern life: communication, services, and opportunities.  Many people, especially in rural areas, face barriers to getting online.  Our volunteers are the bridge to a more connected community.     </vt:lpstr>
      <vt:lpstr>The Role of Digital Inclusion Volunteers    Helping people gain confidence with technology.  Troubleshooting issues with tech.  Supporting access to essential online services.  Reducing social isolation through digital skills. </vt:lpstr>
      <vt:lpstr>Volunteer Digital Champions  7 Digital Champions Newton on the Moor / Swarland Shilbottle 2 x Warkworth 2 x Morpeth Hexham   Need more in North and West – can you help us to recruit? </vt:lpstr>
      <vt:lpstr>Village Halls as Digital Hubs    </vt:lpstr>
      <vt:lpstr>Volunteer Success Stories    </vt:lpstr>
      <vt:lpstr>Volunteer Success Stories    </vt:lpstr>
      <vt:lpstr> Call to Action  1. Could your hall support some digital activity? 2. Could you help to recruit a digital champion?   Contact  Marc Johnson marcjohnson@ca-north.org.uk  07477 961096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 Johnson</dc:creator>
  <cp:lastModifiedBy>Carrie Brookes</cp:lastModifiedBy>
  <cp:revision>3</cp:revision>
  <dcterms:created xsi:type="dcterms:W3CDTF">2024-06-28T08:06:24Z</dcterms:created>
  <dcterms:modified xsi:type="dcterms:W3CDTF">2025-03-18T09:47:38Z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