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392" r:id="rId3"/>
    <p:sldId id="375" r:id="rId4"/>
    <p:sldId id="378" r:id="rId5"/>
    <p:sldId id="379" r:id="rId6"/>
    <p:sldId id="265" r:id="rId7"/>
    <p:sldId id="264" r:id="rId8"/>
    <p:sldId id="376" r:id="rId9"/>
    <p:sldId id="266" r:id="rId10"/>
    <p:sldId id="263" r:id="rId11"/>
    <p:sldId id="374" r:id="rId12"/>
    <p:sldId id="260" r:id="rId13"/>
    <p:sldId id="390" r:id="rId14"/>
    <p:sldId id="391" r:id="rId15"/>
    <p:sldId id="261" r:id="rId16"/>
    <p:sldId id="386" r:id="rId17"/>
    <p:sldId id="380" r:id="rId18"/>
    <p:sldId id="381" r:id="rId19"/>
    <p:sldId id="267" r:id="rId20"/>
    <p:sldId id="271" r:id="rId21"/>
    <p:sldId id="268" r:id="rId22"/>
    <p:sldId id="269" r:id="rId23"/>
    <p:sldId id="382" r:id="rId24"/>
    <p:sldId id="39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504"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742D9-769F-4498-9671-97A65341589B}" type="datetimeFigureOut">
              <a:rPr lang="en-GB" smtClean="0"/>
              <a:t>21/01/2025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66790-C864-4E1D-B68E-A6EDFBE307A5}" type="slidenum">
              <a:rPr lang="en-GB" smtClean="0"/>
              <a:t>‹#›</a:t>
            </a:fld>
            <a:endParaRPr lang="en-GB"/>
          </a:p>
        </p:txBody>
      </p:sp>
    </p:spTree>
    <p:extLst>
      <p:ext uri="{BB962C8B-B14F-4D97-AF65-F5344CB8AC3E}">
        <p14:creationId xmlns:p14="http://schemas.microsoft.com/office/powerpoint/2010/main" val="156090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B8F32D-D8B6-4B9E-9CBF-DCAC30B7B93D}"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569758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B8F32D-D8B6-4B9E-9CBF-DCAC30B7B93D}"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3ECD-7F6D-420D-93CA-D8D15EB427AC}" type="slidenum">
              <a:rPr lang="en-US" smtClean="0"/>
              <a:pPr/>
              <a:t>‹#›</a:t>
            </a:fld>
            <a:endParaRPr lang="en-US"/>
          </a:p>
        </p:txBody>
      </p:sp>
    </p:spTree>
    <p:extLst>
      <p:ext uri="{BB962C8B-B14F-4D97-AF65-F5344CB8AC3E}">
        <p14:creationId xmlns:p14="http://schemas.microsoft.com/office/powerpoint/2010/main" val="228204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B8F32D-D8B6-4B9E-9CBF-DCAC30B7B93D}"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3ECD-7F6D-420D-93CA-D8D15EB427AC}"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700384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B8F32D-D8B6-4B9E-9CBF-DCAC30B7B93D}"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3ECD-7F6D-420D-93CA-D8D15EB427AC}" type="slidenum">
              <a:rPr lang="en-US" smtClean="0"/>
              <a:pPr/>
              <a:t>‹#›</a:t>
            </a:fld>
            <a:endParaRPr lang="en-US"/>
          </a:p>
        </p:txBody>
      </p:sp>
    </p:spTree>
    <p:extLst>
      <p:ext uri="{BB962C8B-B14F-4D97-AF65-F5344CB8AC3E}">
        <p14:creationId xmlns:p14="http://schemas.microsoft.com/office/powerpoint/2010/main" val="3525552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B8F32D-D8B6-4B9E-9CBF-DCAC30B7B93D}"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3ECD-7F6D-420D-93CA-D8D15EB427AC}"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316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B8F32D-D8B6-4B9E-9CBF-DCAC30B7B93D}"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3ECD-7F6D-420D-93CA-D8D15EB427AC}" type="slidenum">
              <a:rPr lang="en-US" smtClean="0"/>
              <a:pPr/>
              <a:t>‹#›</a:t>
            </a:fld>
            <a:endParaRPr lang="en-US"/>
          </a:p>
        </p:txBody>
      </p:sp>
    </p:spTree>
    <p:extLst>
      <p:ext uri="{BB962C8B-B14F-4D97-AF65-F5344CB8AC3E}">
        <p14:creationId xmlns:p14="http://schemas.microsoft.com/office/powerpoint/2010/main" val="3654695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B8F32D-D8B6-4B9E-9CBF-DCAC30B7B93D}"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980155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B8F32D-D8B6-4B9E-9CBF-DCAC30B7B93D}"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83202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B8F32D-D8B6-4B9E-9CBF-DCAC30B7B93D}"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8819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B8F32D-D8B6-4B9E-9CBF-DCAC30B7B93D}"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03600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B8F32D-D8B6-4B9E-9CBF-DCAC30B7B93D}"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60359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B8F32D-D8B6-4B9E-9CBF-DCAC30B7B93D}"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99175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1B8F32D-D8B6-4B9E-9CBF-DCAC30B7B93D}"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60889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8F32D-D8B6-4B9E-9CBF-DCAC30B7B93D}"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46989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8F32D-D8B6-4B9E-9CBF-DCAC30B7B93D}"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860718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B8F32D-D8B6-4B9E-9CBF-DCAC30B7B93D}"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04474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B8F32D-D8B6-4B9E-9CBF-DCAC30B7B93D}" type="datetimeFigureOut">
              <a:rPr lang="en-US" smtClean="0"/>
              <a:pPr/>
              <a:t>1/21/2025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0553ECD-7F6D-420D-93CA-D8D15EB427AC}" type="slidenum">
              <a:rPr lang="en-US" smtClean="0"/>
              <a:pPr/>
              <a:t>‹#›</a:t>
            </a:fld>
            <a:endParaRPr lang="en-US"/>
          </a:p>
        </p:txBody>
      </p:sp>
    </p:spTree>
    <p:extLst>
      <p:ext uri="{BB962C8B-B14F-4D97-AF65-F5344CB8AC3E}">
        <p14:creationId xmlns:p14="http://schemas.microsoft.com/office/powerpoint/2010/main" val="21643273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renewables@ca-north.org.uk"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DEE478-A8F8-45CC-C727-019B3B99CD34}"/>
              </a:ext>
            </a:extLst>
          </p:cNvPr>
          <p:cNvPicPr>
            <a:picLocks/>
          </p:cNvPicPr>
          <p:nvPr/>
        </p:nvPicPr>
        <p:blipFill rotWithShape="1">
          <a:blip r:embed="rId2">
            <a:extLst>
              <a:ext uri="{28A0092B-C50C-407E-A947-70E740481C1C}">
                <a14:useLocalDpi xmlns:a14="http://schemas.microsoft.com/office/drawing/2010/main" val="0"/>
              </a:ext>
            </a:extLst>
          </a:blip>
          <a:srcRect l="2650" r="2650"/>
          <a:stretch/>
        </p:blipFill>
        <p:spPr>
          <a:xfrm>
            <a:off x="20" y="10"/>
            <a:ext cx="12188932" cy="6857990"/>
          </a:xfrm>
          <a:prstGeom prst="rect">
            <a:avLst/>
          </a:prstGeom>
        </p:spPr>
      </p:pic>
      <p:sp>
        <p:nvSpPr>
          <p:cNvPr id="2" name="Title 1">
            <a:extLst>
              <a:ext uri="{FF2B5EF4-FFF2-40B4-BE49-F238E27FC236}">
                <a16:creationId xmlns:a16="http://schemas.microsoft.com/office/drawing/2014/main" id="{A39A90A5-A13C-5BFF-760E-5FAEEFC62C5A}"/>
              </a:ext>
            </a:extLst>
          </p:cNvPr>
          <p:cNvSpPr>
            <a:spLocks noGrp="1"/>
          </p:cNvSpPr>
          <p:nvPr>
            <p:ph type="ctrTitle"/>
          </p:nvPr>
        </p:nvSpPr>
        <p:spPr>
          <a:xfrm>
            <a:off x="263526" y="284357"/>
            <a:ext cx="5952080" cy="2458843"/>
          </a:xfrm>
          <a:solidFill>
            <a:schemeClr val="bg1">
              <a:alpha val="85000"/>
            </a:schemeClr>
          </a:solidFill>
        </p:spPr>
        <p:txBody>
          <a:bodyPr anchor="t">
            <a:normAutofit/>
          </a:bodyPr>
          <a:lstStyle/>
          <a:p>
            <a:pPr algn="l"/>
            <a:r>
              <a:rPr lang="en-US" sz="4800" b="0" i="0" dirty="0">
                <a:solidFill>
                  <a:schemeClr val="accent2"/>
                </a:solidFill>
                <a:effectLst/>
                <a:latin typeface="Roboto Slab" pitchFamily="2" charset="0"/>
              </a:rPr>
              <a:t>Energy and </a:t>
            </a:r>
            <a:br>
              <a:rPr lang="en-US" sz="4800" b="0" i="0" dirty="0">
                <a:solidFill>
                  <a:schemeClr val="accent2"/>
                </a:solidFill>
                <a:effectLst/>
                <a:latin typeface="Roboto Slab" pitchFamily="2" charset="0"/>
              </a:rPr>
            </a:br>
            <a:r>
              <a:rPr lang="en-US" sz="4800" b="0" i="0" dirty="0">
                <a:solidFill>
                  <a:schemeClr val="accent2"/>
                </a:solidFill>
                <a:effectLst/>
                <a:latin typeface="Roboto Slab" pitchFamily="2" charset="0"/>
              </a:rPr>
              <a:t>Renewables Advice Online Roadshow</a:t>
            </a:r>
          </a:p>
        </p:txBody>
      </p:sp>
      <p:pic>
        <p:nvPicPr>
          <p:cNvPr id="12" name="Picture 11" descr="A green and white logo&#10;&#10;AI-generated content may be incorrect.">
            <a:extLst>
              <a:ext uri="{FF2B5EF4-FFF2-40B4-BE49-F238E27FC236}">
                <a16:creationId xmlns:a16="http://schemas.microsoft.com/office/drawing/2014/main" id="{AF59B266-60D7-9FE3-7440-2D3CC033CCE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9193924" y="5112173"/>
            <a:ext cx="1535808" cy="1136454"/>
          </a:xfrm>
          <a:prstGeom prst="rect">
            <a:avLst/>
          </a:prstGeom>
        </p:spPr>
      </p:pic>
    </p:spTree>
    <p:extLst>
      <p:ext uri="{BB962C8B-B14F-4D97-AF65-F5344CB8AC3E}">
        <p14:creationId xmlns:p14="http://schemas.microsoft.com/office/powerpoint/2010/main" val="118523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28E0-8A1D-C224-CE99-18F03776734F}"/>
              </a:ext>
            </a:extLst>
          </p:cNvPr>
          <p:cNvSpPr>
            <a:spLocks noGrp="1"/>
          </p:cNvSpPr>
          <p:nvPr>
            <p:ph type="title"/>
          </p:nvPr>
        </p:nvSpPr>
        <p:spPr/>
        <p:txBody>
          <a:bodyPr/>
          <a:lstStyle/>
          <a:p>
            <a:r>
              <a:rPr lang="en-US" dirty="0"/>
              <a:t>		   Air source heat pumps (ASHP's)</a:t>
            </a:r>
          </a:p>
        </p:txBody>
      </p:sp>
      <p:sp>
        <p:nvSpPr>
          <p:cNvPr id="3" name="Content Placeholder 2">
            <a:extLst>
              <a:ext uri="{FF2B5EF4-FFF2-40B4-BE49-F238E27FC236}">
                <a16:creationId xmlns:a16="http://schemas.microsoft.com/office/drawing/2014/main" id="{B8AEC285-D1F1-42AE-F790-40252D9AA962}"/>
              </a:ext>
            </a:extLst>
          </p:cNvPr>
          <p:cNvSpPr>
            <a:spLocks noGrp="1"/>
          </p:cNvSpPr>
          <p:nvPr>
            <p:ph idx="1"/>
          </p:nvPr>
        </p:nvSpPr>
        <p:spPr>
          <a:xfrm>
            <a:off x="677334" y="1504335"/>
            <a:ext cx="8596668" cy="4537027"/>
          </a:xfrm>
        </p:spPr>
        <p:txBody>
          <a:bodyPr vert="horz" lIns="91440" tIns="45720" rIns="91440" bIns="45720" rtlCol="0" anchor="t">
            <a:normAutofit fontScale="92500"/>
          </a:bodyPr>
          <a:lstStyle/>
          <a:p>
            <a:pPr>
              <a:lnSpc>
                <a:spcPts val="2400"/>
              </a:lnSpc>
            </a:pPr>
            <a:r>
              <a:rPr lang="en-US" dirty="0">
                <a:solidFill>
                  <a:srgbClr val="808080"/>
                </a:solidFill>
                <a:latin typeface="Poppins" panose="00000500000000000000" pitchFamily="2" charset="0"/>
              </a:rPr>
              <a:t>ASHP's work like a fridge in reverse and are very efficient, measured by their coefficient of performance (CoP). Most will produce 3 to 4 kwh's of energy for each kwh used</a:t>
            </a:r>
          </a:p>
          <a:p>
            <a:pPr>
              <a:lnSpc>
                <a:spcPts val="2400"/>
              </a:lnSpc>
            </a:pPr>
            <a:r>
              <a:rPr lang="en-US" dirty="0">
                <a:solidFill>
                  <a:srgbClr val="808080"/>
                </a:solidFill>
                <a:latin typeface="Poppins" panose="00000500000000000000" pitchFamily="2" charset="0"/>
              </a:rPr>
              <a:t>Need external space and an internal hot water tank (around 200 </a:t>
            </a:r>
            <a:r>
              <a:rPr lang="en-US" dirty="0" err="1">
                <a:solidFill>
                  <a:srgbClr val="808080"/>
                </a:solidFill>
                <a:latin typeface="Poppins" panose="00000500000000000000" pitchFamily="2" charset="0"/>
              </a:rPr>
              <a:t>litres</a:t>
            </a:r>
            <a:r>
              <a:rPr lang="en-US" dirty="0">
                <a:solidFill>
                  <a:srgbClr val="808080"/>
                </a:solidFill>
                <a:latin typeface="Poppins" panose="00000500000000000000" pitchFamily="2" charset="0"/>
              </a:rPr>
              <a:t> so the tank is large)</a:t>
            </a:r>
          </a:p>
          <a:p>
            <a:pPr>
              <a:lnSpc>
                <a:spcPts val="2400"/>
              </a:lnSpc>
            </a:pPr>
            <a:r>
              <a:rPr lang="en-US" dirty="0">
                <a:solidFill>
                  <a:srgbClr val="808080"/>
                </a:solidFill>
                <a:latin typeface="Poppins" panose="00000500000000000000" pitchFamily="2" charset="0"/>
              </a:rPr>
              <a:t>Pumps produce lower temperature water than gas or oil boilers do, so often have to upgrade pipework and/or radiators to increase water flow</a:t>
            </a:r>
          </a:p>
          <a:p>
            <a:pPr>
              <a:lnSpc>
                <a:spcPts val="2400"/>
              </a:lnSpc>
            </a:pPr>
            <a:r>
              <a:rPr lang="en-US" dirty="0">
                <a:solidFill>
                  <a:srgbClr val="808080"/>
                </a:solidFill>
                <a:latin typeface="Poppins" panose="00000500000000000000" pitchFamily="2" charset="0"/>
              </a:rPr>
              <a:t>Cost can be up to £15000 but boiler upgrade grant of £7500 will reduce this</a:t>
            </a:r>
          </a:p>
          <a:p>
            <a:pPr>
              <a:lnSpc>
                <a:spcPts val="2400"/>
              </a:lnSpc>
            </a:pPr>
            <a:r>
              <a:rPr lang="en-US" dirty="0">
                <a:solidFill>
                  <a:srgbClr val="808080"/>
                </a:solidFill>
                <a:latin typeface="Poppins" panose="00000500000000000000" pitchFamily="2" charset="0"/>
              </a:rPr>
              <a:t>ASHP's work best in well insulated homes and with underfloor heating</a:t>
            </a:r>
          </a:p>
          <a:p>
            <a:pPr>
              <a:lnSpc>
                <a:spcPts val="2400"/>
              </a:lnSpc>
            </a:pPr>
            <a:r>
              <a:rPr lang="en-US" dirty="0">
                <a:solidFill>
                  <a:srgbClr val="808080"/>
                </a:solidFill>
                <a:latin typeface="Poppins" panose="00000500000000000000" pitchFamily="2" charset="0"/>
              </a:rPr>
              <a:t>Like all renewable technologies, the pumps are reducing in price and becoming more efficient</a:t>
            </a:r>
          </a:p>
          <a:p>
            <a:endParaRPr lang="en-GB" dirty="0"/>
          </a:p>
        </p:txBody>
      </p:sp>
      <p:pic>
        <p:nvPicPr>
          <p:cNvPr id="1026" name="Picture 6">
            <a:extLst>
              <a:ext uri="{FF2B5EF4-FFF2-40B4-BE49-F238E27FC236}">
                <a16:creationId xmlns:a16="http://schemas.microsoft.com/office/drawing/2014/main" id="{A4688DFA-C91C-56D1-0539-CD4F972D47F0}"/>
              </a:ext>
            </a:extLst>
          </p:cNvPr>
          <p:cNvPicPr>
            <a:picLocks noChangeAspect="1" noChangeArrowheads="1"/>
          </p:cNvPicPr>
          <p:nvPr/>
        </p:nvPicPr>
        <p:blipFill>
          <a:blip r:embed="rId2">
            <a:alphaModFix amt="55000"/>
            <a:extLst>
              <a:ext uri="{28A0092B-C50C-407E-A947-70E740481C1C}">
                <a14:useLocalDpi xmlns:a14="http://schemas.microsoft.com/office/drawing/2010/main" val="0"/>
              </a:ext>
            </a:extLst>
          </a:blip>
          <a:srcRect/>
          <a:stretch>
            <a:fillRect/>
          </a:stretch>
        </p:blipFill>
        <p:spPr bwMode="auto">
          <a:xfrm>
            <a:off x="10792178" y="5940799"/>
            <a:ext cx="1399822" cy="9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28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D4013-6F62-47EF-3666-8974D4970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23D32-5480-D6B4-0A08-E52889BF293A}"/>
              </a:ext>
            </a:extLst>
          </p:cNvPr>
          <p:cNvSpPr>
            <a:spLocks noGrp="1"/>
          </p:cNvSpPr>
          <p:nvPr>
            <p:ph type="title"/>
          </p:nvPr>
        </p:nvSpPr>
        <p:spPr/>
        <p:txBody>
          <a:bodyPr/>
          <a:lstStyle/>
          <a:p>
            <a:pPr algn="ctr"/>
            <a:r>
              <a:rPr lang="en-GB"/>
              <a:t>Solar photovoltaic panels (PV)</a:t>
            </a:r>
          </a:p>
        </p:txBody>
      </p:sp>
      <p:sp>
        <p:nvSpPr>
          <p:cNvPr id="3" name="Content Placeholder 2">
            <a:extLst>
              <a:ext uri="{FF2B5EF4-FFF2-40B4-BE49-F238E27FC236}">
                <a16:creationId xmlns:a16="http://schemas.microsoft.com/office/drawing/2014/main" id="{D0274E4F-D002-3145-A556-08C617C84288}"/>
              </a:ext>
            </a:extLst>
          </p:cNvPr>
          <p:cNvSpPr>
            <a:spLocks noGrp="1"/>
          </p:cNvSpPr>
          <p:nvPr>
            <p:ph idx="1"/>
          </p:nvPr>
        </p:nvSpPr>
        <p:spPr>
          <a:xfrm>
            <a:off x="677334" y="1632155"/>
            <a:ext cx="8596668" cy="4409207"/>
          </a:xfrm>
        </p:spPr>
        <p:txBody>
          <a:bodyPr vert="horz" lIns="91440" tIns="45720" rIns="91440" bIns="45720" rtlCol="0" anchor="t">
            <a:normAutofit/>
          </a:bodyPr>
          <a:lstStyle/>
          <a:p>
            <a:r>
              <a:rPr lang="en-US" dirty="0">
                <a:solidFill>
                  <a:srgbClr val="808080"/>
                </a:solidFill>
                <a:latin typeface="Poppins" panose="00000500000000000000" pitchFamily="2" charset="0"/>
              </a:rPr>
              <a:t>Convert daylight/sunlight into direct current (which is converted to usable AC by an inverter)</a:t>
            </a:r>
          </a:p>
          <a:p>
            <a:r>
              <a:rPr lang="en-US" dirty="0">
                <a:solidFill>
                  <a:srgbClr val="808080"/>
                </a:solidFill>
                <a:latin typeface="Poppins" panose="00000500000000000000" pitchFamily="2" charset="0"/>
              </a:rPr>
              <a:t>Most panels are polysilicon but </a:t>
            </a:r>
            <a:r>
              <a:rPr lang="en-US" dirty="0" err="1">
                <a:solidFill>
                  <a:srgbClr val="808080"/>
                </a:solidFill>
                <a:latin typeface="Poppins" panose="00000500000000000000" pitchFamily="2" charset="0"/>
              </a:rPr>
              <a:t>peroskovite</a:t>
            </a:r>
            <a:r>
              <a:rPr lang="en-US" dirty="0">
                <a:solidFill>
                  <a:srgbClr val="808080"/>
                </a:solidFill>
                <a:latin typeface="Poppins" panose="00000500000000000000" pitchFamily="2" charset="0"/>
              </a:rPr>
              <a:t> is being developed as an option</a:t>
            </a:r>
          </a:p>
          <a:p>
            <a:r>
              <a:rPr lang="en-US" dirty="0">
                <a:solidFill>
                  <a:srgbClr val="808080"/>
                </a:solidFill>
                <a:latin typeface="Poppins" panose="00000500000000000000" pitchFamily="2" charset="0"/>
              </a:rPr>
              <a:t>Efficiency varies but not enough to worry about</a:t>
            </a:r>
          </a:p>
          <a:p>
            <a:r>
              <a:rPr lang="en-US" dirty="0">
                <a:solidFill>
                  <a:srgbClr val="808080"/>
                </a:solidFill>
                <a:latin typeface="Poppins" panose="00000500000000000000" pitchFamily="2" charset="0"/>
              </a:rPr>
              <a:t>Can be roof mounted (on a frame or free standing on flat roof) or ground mounted</a:t>
            </a:r>
          </a:p>
          <a:p>
            <a:r>
              <a:rPr lang="en-US" dirty="0">
                <a:solidFill>
                  <a:srgbClr val="808080"/>
                </a:solidFill>
                <a:latin typeface="Poppins" panose="00000500000000000000" pitchFamily="2" charset="0"/>
              </a:rPr>
              <a:t>Panels are normally 1.7m x 1m and modern panels produce around 430/440 watts of power each so 10 panels would give 4.4kw, average domestic installation (more panels may incur grid connection cost)</a:t>
            </a:r>
          </a:p>
          <a:p>
            <a:r>
              <a:rPr lang="en-US" dirty="0">
                <a:solidFill>
                  <a:srgbClr val="808080"/>
                </a:solidFill>
                <a:latin typeface="Poppins" panose="00000500000000000000" pitchFamily="2" charset="0"/>
              </a:rPr>
              <a:t>When fitting panels should avoid shading, south facing is best but only north facing panels do not work well</a:t>
            </a:r>
          </a:p>
          <a:p>
            <a:endParaRPr lang="en-GB" dirty="0"/>
          </a:p>
        </p:txBody>
      </p:sp>
      <p:pic>
        <p:nvPicPr>
          <p:cNvPr id="1026" name="Picture 6">
            <a:extLst>
              <a:ext uri="{FF2B5EF4-FFF2-40B4-BE49-F238E27FC236}">
                <a16:creationId xmlns:a16="http://schemas.microsoft.com/office/drawing/2014/main" id="{41CD1FED-144F-F0D2-F766-870030FA1501}"/>
              </a:ext>
            </a:extLst>
          </p:cNvPr>
          <p:cNvPicPr>
            <a:picLocks noChangeAspect="1" noChangeArrowheads="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853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4FD0B-180B-29BF-BE5F-25C9C0E64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243BB-EE54-3ED0-1BDD-05014F742B93}"/>
              </a:ext>
            </a:extLst>
          </p:cNvPr>
          <p:cNvSpPr>
            <a:spLocks noGrp="1"/>
          </p:cNvSpPr>
          <p:nvPr>
            <p:ph type="title"/>
          </p:nvPr>
        </p:nvSpPr>
        <p:spPr/>
        <p:txBody>
          <a:bodyPr/>
          <a:lstStyle/>
          <a:p>
            <a:pPr algn="ctr"/>
            <a:r>
              <a:rPr lang="en-GB"/>
              <a:t>Solar photovoltaic panels (PV)</a:t>
            </a:r>
          </a:p>
        </p:txBody>
      </p:sp>
      <p:sp>
        <p:nvSpPr>
          <p:cNvPr id="3" name="Content Placeholder 2">
            <a:extLst>
              <a:ext uri="{FF2B5EF4-FFF2-40B4-BE49-F238E27FC236}">
                <a16:creationId xmlns:a16="http://schemas.microsoft.com/office/drawing/2014/main" id="{B6B9BBE6-AB70-C6AB-20A6-DE36088BE71F}"/>
              </a:ext>
            </a:extLst>
          </p:cNvPr>
          <p:cNvSpPr>
            <a:spLocks noGrp="1"/>
          </p:cNvSpPr>
          <p:nvPr>
            <p:ph idx="1"/>
          </p:nvPr>
        </p:nvSpPr>
        <p:spPr>
          <a:xfrm>
            <a:off x="677334" y="1291127"/>
            <a:ext cx="8596668" cy="4750235"/>
          </a:xfrm>
        </p:spPr>
        <p:txBody>
          <a:bodyPr vert="horz" lIns="91440" tIns="45720" rIns="91440" bIns="45720" rtlCol="0" anchor="t">
            <a:normAutofit/>
          </a:bodyPr>
          <a:lstStyle/>
          <a:p>
            <a:r>
              <a:rPr lang="en-US" dirty="0">
                <a:solidFill>
                  <a:srgbClr val="808080"/>
                </a:solidFill>
                <a:latin typeface="Poppins" panose="00000500000000000000" pitchFamily="2" charset="0"/>
              </a:rPr>
              <a:t>Each 440w panel will produce around 750 kilowatt hours in a year but mostly in the spring summer and autumn</a:t>
            </a:r>
          </a:p>
          <a:p>
            <a:r>
              <a:rPr lang="en-US" dirty="0">
                <a:solidFill>
                  <a:srgbClr val="808080"/>
                </a:solidFill>
                <a:latin typeface="Poppins" panose="00000500000000000000" pitchFamily="2" charset="0"/>
              </a:rPr>
              <a:t>Average household uses around 25000 kwh of electricity equivalent for heating and hot water  Annual use/production profile is as below</a:t>
            </a:r>
          </a:p>
          <a:p>
            <a:pPr marL="0" indent="0">
              <a:buNone/>
            </a:pPr>
            <a:r>
              <a:rPr lang="en-US" dirty="0"/>
              <a:t> </a:t>
            </a:r>
          </a:p>
          <a:p>
            <a:endParaRPr lang="en-GB" dirty="0"/>
          </a:p>
        </p:txBody>
      </p:sp>
      <p:pic>
        <p:nvPicPr>
          <p:cNvPr id="1026" name="Picture 6">
            <a:extLst>
              <a:ext uri="{FF2B5EF4-FFF2-40B4-BE49-F238E27FC236}">
                <a16:creationId xmlns:a16="http://schemas.microsoft.com/office/drawing/2014/main" id="{8F73224C-2DE4-0485-899F-00CBDB46F8AB}"/>
              </a:ext>
            </a:extLst>
          </p:cNvPr>
          <p:cNvPicPr>
            <a:picLocks noChangeAspect="1" noChangeArrowheads="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94954544-9D62-6365-A109-FD2CEC981E20}"/>
              </a:ext>
            </a:extLst>
          </p:cNvPr>
          <p:cNvGraphicFramePr>
            <a:graphicFrameLocks noGrp="1"/>
          </p:cNvGraphicFramePr>
          <p:nvPr/>
        </p:nvGraphicFramePr>
        <p:xfrm>
          <a:off x="1084384" y="2774461"/>
          <a:ext cx="8266410" cy="3539544"/>
        </p:xfrm>
        <a:graphic>
          <a:graphicData uri="http://schemas.openxmlformats.org/drawingml/2006/table">
            <a:tbl>
              <a:tblPr firstRow="1" bandRow="1">
                <a:tableStyleId>{5C22544A-7EE6-4342-B048-85BDC9FD1C3A}</a:tableStyleId>
              </a:tblPr>
              <a:tblGrid>
                <a:gridCol w="1653282">
                  <a:extLst>
                    <a:ext uri="{9D8B030D-6E8A-4147-A177-3AD203B41FA5}">
                      <a16:colId xmlns:a16="http://schemas.microsoft.com/office/drawing/2014/main" val="1868199228"/>
                    </a:ext>
                  </a:extLst>
                </a:gridCol>
                <a:gridCol w="1653282">
                  <a:extLst>
                    <a:ext uri="{9D8B030D-6E8A-4147-A177-3AD203B41FA5}">
                      <a16:colId xmlns:a16="http://schemas.microsoft.com/office/drawing/2014/main" val="2097922485"/>
                    </a:ext>
                  </a:extLst>
                </a:gridCol>
                <a:gridCol w="1653282">
                  <a:extLst>
                    <a:ext uri="{9D8B030D-6E8A-4147-A177-3AD203B41FA5}">
                      <a16:colId xmlns:a16="http://schemas.microsoft.com/office/drawing/2014/main" val="1288882803"/>
                    </a:ext>
                  </a:extLst>
                </a:gridCol>
                <a:gridCol w="1653282">
                  <a:extLst>
                    <a:ext uri="{9D8B030D-6E8A-4147-A177-3AD203B41FA5}">
                      <a16:colId xmlns:a16="http://schemas.microsoft.com/office/drawing/2014/main" val="3042802775"/>
                    </a:ext>
                  </a:extLst>
                </a:gridCol>
                <a:gridCol w="1653282">
                  <a:extLst>
                    <a:ext uri="{9D8B030D-6E8A-4147-A177-3AD203B41FA5}">
                      <a16:colId xmlns:a16="http://schemas.microsoft.com/office/drawing/2014/main" val="4056148498"/>
                    </a:ext>
                  </a:extLst>
                </a:gridCol>
              </a:tblGrid>
              <a:tr h="483244">
                <a:tc>
                  <a:txBody>
                    <a:bodyPr/>
                    <a:lstStyle/>
                    <a:p>
                      <a:r>
                        <a:rPr lang="en-US" dirty="0"/>
                        <a:t>Quarter</a:t>
                      </a:r>
                    </a:p>
                  </a:txBody>
                  <a:tcPr/>
                </a:tc>
                <a:tc>
                  <a:txBody>
                    <a:bodyPr/>
                    <a:lstStyle/>
                    <a:p>
                      <a:endParaRPr lang="en-US"/>
                    </a:p>
                  </a:txBody>
                  <a:tcPr/>
                </a:tc>
                <a:tc>
                  <a:txBody>
                    <a:bodyPr/>
                    <a:lstStyle/>
                    <a:p>
                      <a:r>
                        <a:rPr lang="en-US" dirty="0"/>
                        <a:t>Panels produce (%)</a:t>
                      </a:r>
                    </a:p>
                  </a:txBody>
                  <a:tcPr/>
                </a:tc>
                <a:tc>
                  <a:txBody>
                    <a:bodyPr/>
                    <a:lstStyle/>
                    <a:p>
                      <a:r>
                        <a:rPr lang="en-US" dirty="0"/>
                        <a:t>Dwelling consumes (%)</a:t>
                      </a:r>
                    </a:p>
                  </a:txBody>
                  <a:tcPr/>
                </a:tc>
                <a:tc>
                  <a:txBody>
                    <a:bodyPr/>
                    <a:lstStyle/>
                    <a:p>
                      <a:endParaRPr lang="en-US"/>
                    </a:p>
                  </a:txBody>
                  <a:tcPr/>
                </a:tc>
                <a:extLst>
                  <a:ext uri="{0D108BD9-81ED-4DB2-BD59-A6C34878D82A}">
                    <a16:rowId xmlns:a16="http://schemas.microsoft.com/office/drawing/2014/main" val="371439912"/>
                  </a:ext>
                </a:extLst>
              </a:tr>
              <a:tr h="48324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01387918"/>
                  </a:ext>
                </a:extLst>
              </a:tr>
              <a:tr h="483244">
                <a:tc>
                  <a:txBody>
                    <a:bodyPr/>
                    <a:lstStyle/>
                    <a:p>
                      <a:r>
                        <a:rPr lang="en-US" dirty="0"/>
                        <a:t>Jan to March</a:t>
                      </a:r>
                    </a:p>
                  </a:txBody>
                  <a:tcPr/>
                </a:tc>
                <a:tc>
                  <a:txBody>
                    <a:bodyPr/>
                    <a:lstStyle/>
                    <a:p>
                      <a:endParaRPr lang="en-US"/>
                    </a:p>
                  </a:txBody>
                  <a:tcPr/>
                </a:tc>
                <a:tc>
                  <a:txBody>
                    <a:bodyPr/>
                    <a:lstStyle/>
                    <a:p>
                      <a:r>
                        <a:rPr lang="en-US" dirty="0"/>
                        <a:t>13</a:t>
                      </a:r>
                    </a:p>
                  </a:txBody>
                  <a:tcPr/>
                </a:tc>
                <a:tc>
                  <a:txBody>
                    <a:bodyPr/>
                    <a:lstStyle/>
                    <a:p>
                      <a:r>
                        <a:rPr lang="en-US" dirty="0"/>
                        <a:t>39</a:t>
                      </a:r>
                    </a:p>
                  </a:txBody>
                  <a:tcPr/>
                </a:tc>
                <a:tc>
                  <a:txBody>
                    <a:bodyPr/>
                    <a:lstStyle/>
                    <a:p>
                      <a:endParaRPr lang="en-US"/>
                    </a:p>
                  </a:txBody>
                  <a:tcPr/>
                </a:tc>
                <a:extLst>
                  <a:ext uri="{0D108BD9-81ED-4DB2-BD59-A6C34878D82A}">
                    <a16:rowId xmlns:a16="http://schemas.microsoft.com/office/drawing/2014/main" val="3776721081"/>
                  </a:ext>
                </a:extLst>
              </a:tr>
              <a:tr h="483244">
                <a:tc>
                  <a:txBody>
                    <a:bodyPr/>
                    <a:lstStyle/>
                    <a:p>
                      <a:r>
                        <a:rPr lang="en-US" dirty="0"/>
                        <a:t>Apr to Jun</a:t>
                      </a:r>
                    </a:p>
                  </a:txBody>
                  <a:tcPr/>
                </a:tc>
                <a:tc>
                  <a:txBody>
                    <a:bodyPr/>
                    <a:lstStyle/>
                    <a:p>
                      <a:endParaRPr lang="en-US"/>
                    </a:p>
                  </a:txBody>
                  <a:tcPr/>
                </a:tc>
                <a:tc>
                  <a:txBody>
                    <a:bodyPr/>
                    <a:lstStyle/>
                    <a:p>
                      <a:r>
                        <a:rPr lang="en-US" dirty="0"/>
                        <a:t>44</a:t>
                      </a:r>
                    </a:p>
                  </a:txBody>
                  <a:tcPr/>
                </a:tc>
                <a:tc>
                  <a:txBody>
                    <a:bodyPr/>
                    <a:lstStyle/>
                    <a:p>
                      <a:r>
                        <a:rPr lang="en-US" dirty="0"/>
                        <a:t>14</a:t>
                      </a:r>
                    </a:p>
                  </a:txBody>
                  <a:tcPr/>
                </a:tc>
                <a:tc>
                  <a:txBody>
                    <a:bodyPr/>
                    <a:lstStyle/>
                    <a:p>
                      <a:endParaRPr lang="en-US"/>
                    </a:p>
                  </a:txBody>
                  <a:tcPr/>
                </a:tc>
                <a:extLst>
                  <a:ext uri="{0D108BD9-81ED-4DB2-BD59-A6C34878D82A}">
                    <a16:rowId xmlns:a16="http://schemas.microsoft.com/office/drawing/2014/main" val="2419867253"/>
                  </a:ext>
                </a:extLst>
              </a:tr>
              <a:tr h="483244">
                <a:tc>
                  <a:txBody>
                    <a:bodyPr/>
                    <a:lstStyle/>
                    <a:p>
                      <a:r>
                        <a:rPr lang="en-US" dirty="0"/>
                        <a:t>Jul to Sept</a:t>
                      </a:r>
                    </a:p>
                  </a:txBody>
                  <a:tcPr/>
                </a:tc>
                <a:tc>
                  <a:txBody>
                    <a:bodyPr/>
                    <a:lstStyle/>
                    <a:p>
                      <a:endParaRPr lang="en-US"/>
                    </a:p>
                  </a:txBody>
                  <a:tcPr/>
                </a:tc>
                <a:tc>
                  <a:txBody>
                    <a:bodyPr/>
                    <a:lstStyle/>
                    <a:p>
                      <a:r>
                        <a:rPr lang="en-US" dirty="0"/>
                        <a:t>35</a:t>
                      </a:r>
                    </a:p>
                  </a:txBody>
                  <a:tcPr/>
                </a:tc>
                <a:tc>
                  <a:txBody>
                    <a:bodyPr/>
                    <a:lstStyle/>
                    <a:p>
                      <a:r>
                        <a:rPr lang="en-US" dirty="0"/>
                        <a:t>11</a:t>
                      </a:r>
                    </a:p>
                  </a:txBody>
                  <a:tcPr/>
                </a:tc>
                <a:tc>
                  <a:txBody>
                    <a:bodyPr/>
                    <a:lstStyle/>
                    <a:p>
                      <a:endParaRPr lang="en-US"/>
                    </a:p>
                  </a:txBody>
                  <a:tcPr/>
                </a:tc>
                <a:extLst>
                  <a:ext uri="{0D108BD9-81ED-4DB2-BD59-A6C34878D82A}">
                    <a16:rowId xmlns:a16="http://schemas.microsoft.com/office/drawing/2014/main" val="2367033627"/>
                  </a:ext>
                </a:extLst>
              </a:tr>
              <a:tr h="483244">
                <a:tc>
                  <a:txBody>
                    <a:bodyPr/>
                    <a:lstStyle/>
                    <a:p>
                      <a:r>
                        <a:rPr lang="en-US" dirty="0"/>
                        <a:t>Oct to Dec</a:t>
                      </a:r>
                    </a:p>
                  </a:txBody>
                  <a:tcPr/>
                </a:tc>
                <a:tc>
                  <a:txBody>
                    <a:bodyPr/>
                    <a:lstStyle/>
                    <a:p>
                      <a:endParaRPr lang="en-US"/>
                    </a:p>
                  </a:txBody>
                  <a:tcPr/>
                </a:tc>
                <a:tc>
                  <a:txBody>
                    <a:bodyPr/>
                    <a:lstStyle/>
                    <a:p>
                      <a:r>
                        <a:rPr lang="en-US" dirty="0"/>
                        <a:t>8</a:t>
                      </a:r>
                    </a:p>
                  </a:txBody>
                  <a:tcPr/>
                </a:tc>
                <a:tc>
                  <a:txBody>
                    <a:bodyPr/>
                    <a:lstStyle/>
                    <a:p>
                      <a:r>
                        <a:rPr lang="en-US" dirty="0"/>
                        <a:t>36</a:t>
                      </a:r>
                    </a:p>
                  </a:txBody>
                  <a:tcPr/>
                </a:tc>
                <a:tc>
                  <a:txBody>
                    <a:bodyPr/>
                    <a:lstStyle/>
                    <a:p>
                      <a:endParaRPr lang="en-US"/>
                    </a:p>
                  </a:txBody>
                  <a:tcPr/>
                </a:tc>
                <a:extLst>
                  <a:ext uri="{0D108BD9-81ED-4DB2-BD59-A6C34878D82A}">
                    <a16:rowId xmlns:a16="http://schemas.microsoft.com/office/drawing/2014/main" val="3997118904"/>
                  </a:ext>
                </a:extLst>
              </a:tr>
              <a:tr h="48324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08902921"/>
                  </a:ext>
                </a:extLst>
              </a:tr>
            </a:tbl>
          </a:graphicData>
        </a:graphic>
      </p:graphicFrame>
    </p:spTree>
    <p:extLst>
      <p:ext uri="{BB962C8B-B14F-4D97-AF65-F5344CB8AC3E}">
        <p14:creationId xmlns:p14="http://schemas.microsoft.com/office/powerpoint/2010/main" val="197820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E126-38E8-1B35-23D5-8FFCBA70480A}"/>
              </a:ext>
            </a:extLst>
          </p:cNvPr>
          <p:cNvSpPr>
            <a:spLocks noGrp="1"/>
          </p:cNvSpPr>
          <p:nvPr>
            <p:ph type="title"/>
          </p:nvPr>
        </p:nvSpPr>
        <p:spPr>
          <a:xfrm>
            <a:off x="677333" y="383458"/>
            <a:ext cx="8596668" cy="1320800"/>
          </a:xfrm>
        </p:spPr>
        <p:txBody>
          <a:bodyPr/>
          <a:lstStyle/>
          <a:p>
            <a:r>
              <a:rPr lang="en-US" dirty="0"/>
              <a:t>Solar photovoltaic panels</a:t>
            </a:r>
            <a:br>
              <a:rPr lang="en-US" dirty="0"/>
            </a:br>
            <a:endParaRPr lang="en-US" dirty="0"/>
          </a:p>
        </p:txBody>
      </p:sp>
      <p:graphicFrame>
        <p:nvGraphicFramePr>
          <p:cNvPr id="4" name="Content Placeholder 3">
            <a:extLst>
              <a:ext uri="{FF2B5EF4-FFF2-40B4-BE49-F238E27FC236}">
                <a16:creationId xmlns:a16="http://schemas.microsoft.com/office/drawing/2014/main" id="{93E2F7E1-EE41-A1E9-012A-2B601D2398C8}"/>
              </a:ext>
            </a:extLst>
          </p:cNvPr>
          <p:cNvGraphicFramePr>
            <a:graphicFrameLocks noGrp="1"/>
          </p:cNvGraphicFramePr>
          <p:nvPr>
            <p:ph idx="1"/>
            <p:extLst>
              <p:ext uri="{D42A27DB-BD31-4B8C-83A1-F6EECF244321}">
                <p14:modId xmlns:p14="http://schemas.microsoft.com/office/powerpoint/2010/main" val="181721655"/>
              </p:ext>
            </p:extLst>
          </p:nvPr>
        </p:nvGraphicFramePr>
        <p:xfrm>
          <a:off x="442452" y="1234440"/>
          <a:ext cx="9877608" cy="4389120"/>
        </p:xfrm>
        <a:graphic>
          <a:graphicData uri="http://schemas.openxmlformats.org/drawingml/2006/table">
            <a:tbl>
              <a:tblPr firstRow="1" bandRow="1">
                <a:tableStyleId>{5C22544A-7EE6-4342-B048-85BDC9FD1C3A}</a:tableStyleId>
              </a:tblPr>
              <a:tblGrid>
                <a:gridCol w="1234701">
                  <a:extLst>
                    <a:ext uri="{9D8B030D-6E8A-4147-A177-3AD203B41FA5}">
                      <a16:colId xmlns:a16="http://schemas.microsoft.com/office/drawing/2014/main" val="1347180725"/>
                    </a:ext>
                  </a:extLst>
                </a:gridCol>
                <a:gridCol w="1234701">
                  <a:extLst>
                    <a:ext uri="{9D8B030D-6E8A-4147-A177-3AD203B41FA5}">
                      <a16:colId xmlns:a16="http://schemas.microsoft.com/office/drawing/2014/main" val="2618626242"/>
                    </a:ext>
                  </a:extLst>
                </a:gridCol>
                <a:gridCol w="1234701">
                  <a:extLst>
                    <a:ext uri="{9D8B030D-6E8A-4147-A177-3AD203B41FA5}">
                      <a16:colId xmlns:a16="http://schemas.microsoft.com/office/drawing/2014/main" val="2323648398"/>
                    </a:ext>
                  </a:extLst>
                </a:gridCol>
                <a:gridCol w="1234701">
                  <a:extLst>
                    <a:ext uri="{9D8B030D-6E8A-4147-A177-3AD203B41FA5}">
                      <a16:colId xmlns:a16="http://schemas.microsoft.com/office/drawing/2014/main" val="2021737573"/>
                    </a:ext>
                  </a:extLst>
                </a:gridCol>
                <a:gridCol w="1234701">
                  <a:extLst>
                    <a:ext uri="{9D8B030D-6E8A-4147-A177-3AD203B41FA5}">
                      <a16:colId xmlns:a16="http://schemas.microsoft.com/office/drawing/2014/main" val="480712380"/>
                    </a:ext>
                  </a:extLst>
                </a:gridCol>
                <a:gridCol w="1234701">
                  <a:extLst>
                    <a:ext uri="{9D8B030D-6E8A-4147-A177-3AD203B41FA5}">
                      <a16:colId xmlns:a16="http://schemas.microsoft.com/office/drawing/2014/main" val="3326590797"/>
                    </a:ext>
                  </a:extLst>
                </a:gridCol>
                <a:gridCol w="1234701">
                  <a:extLst>
                    <a:ext uri="{9D8B030D-6E8A-4147-A177-3AD203B41FA5}">
                      <a16:colId xmlns:a16="http://schemas.microsoft.com/office/drawing/2014/main" val="172338908"/>
                    </a:ext>
                  </a:extLst>
                </a:gridCol>
                <a:gridCol w="1234701">
                  <a:extLst>
                    <a:ext uri="{9D8B030D-6E8A-4147-A177-3AD203B41FA5}">
                      <a16:colId xmlns:a16="http://schemas.microsoft.com/office/drawing/2014/main" val="1083262468"/>
                    </a:ext>
                  </a:extLst>
                </a:gridCol>
              </a:tblGrid>
              <a:tr h="500673">
                <a:tc>
                  <a:txBody>
                    <a:bodyPr/>
                    <a:lstStyle/>
                    <a:p>
                      <a:r>
                        <a:rPr lang="en-US" dirty="0"/>
                        <a:t>Quarter</a:t>
                      </a:r>
                    </a:p>
                  </a:txBody>
                  <a:tcPr/>
                </a:tc>
                <a:tc>
                  <a:txBody>
                    <a:bodyPr/>
                    <a:lstStyle/>
                    <a:p>
                      <a:r>
                        <a:rPr lang="en-US" dirty="0"/>
                        <a:t>Consume</a:t>
                      </a:r>
                    </a:p>
                  </a:txBody>
                  <a:tcPr/>
                </a:tc>
                <a:tc>
                  <a:txBody>
                    <a:bodyPr/>
                    <a:lstStyle/>
                    <a:p>
                      <a:r>
                        <a:rPr lang="en-US" dirty="0"/>
                        <a:t>Produce</a:t>
                      </a:r>
                    </a:p>
                  </a:txBody>
                  <a:tcPr/>
                </a:tc>
                <a:tc>
                  <a:txBody>
                    <a:bodyPr/>
                    <a:lstStyle/>
                    <a:p>
                      <a:r>
                        <a:rPr lang="en-US" dirty="0"/>
                        <a:t>Shortfall</a:t>
                      </a:r>
                    </a:p>
                  </a:txBody>
                  <a:tcPr/>
                </a:tc>
                <a:tc>
                  <a:txBody>
                    <a:bodyPr/>
                    <a:lstStyle/>
                    <a:p>
                      <a:r>
                        <a:rPr lang="en-US" dirty="0"/>
                        <a:t>Cost of electrical heating (£s)</a:t>
                      </a:r>
                    </a:p>
                  </a:txBody>
                  <a:tcPr/>
                </a:tc>
                <a:tc>
                  <a:txBody>
                    <a:bodyPr/>
                    <a:lstStyle/>
                    <a:p>
                      <a:r>
                        <a:rPr lang="en-US" dirty="0"/>
                        <a:t>Cost of oil heating (£s)</a:t>
                      </a:r>
                    </a:p>
                  </a:txBody>
                  <a:tcPr/>
                </a:tc>
                <a:tc>
                  <a:txBody>
                    <a:bodyPr/>
                    <a:lstStyle/>
                    <a:p>
                      <a:r>
                        <a:rPr lang="en-US" dirty="0"/>
                        <a:t>Cost of mains gas heating</a:t>
                      </a:r>
                    </a:p>
                    <a:p>
                      <a:r>
                        <a:rPr lang="en-US" dirty="0"/>
                        <a:t>(£s)</a:t>
                      </a:r>
                    </a:p>
                  </a:txBody>
                  <a:tcPr/>
                </a:tc>
                <a:tc>
                  <a:txBody>
                    <a:bodyPr/>
                    <a:lstStyle/>
                    <a:p>
                      <a:r>
                        <a:rPr lang="en-US" dirty="0"/>
                        <a:t>Cost of ASHP heating</a:t>
                      </a:r>
                    </a:p>
                    <a:p>
                      <a:r>
                        <a:rPr lang="en-US"/>
                        <a:t>(£s)</a:t>
                      </a:r>
                      <a:endParaRPr lang="en-US" dirty="0"/>
                    </a:p>
                  </a:txBody>
                  <a:tcPr/>
                </a:tc>
                <a:extLst>
                  <a:ext uri="{0D108BD9-81ED-4DB2-BD59-A6C34878D82A}">
                    <a16:rowId xmlns:a16="http://schemas.microsoft.com/office/drawing/2014/main" val="3323581225"/>
                  </a:ext>
                </a:extLst>
              </a:tr>
              <a:tr h="532132">
                <a:tc>
                  <a:txBody>
                    <a:bodyPr/>
                    <a:lstStyle/>
                    <a:p>
                      <a:r>
                        <a:rPr lang="en-US" dirty="0"/>
                        <a:t>Jan to Mar</a:t>
                      </a:r>
                    </a:p>
                  </a:txBody>
                  <a:tcPr/>
                </a:tc>
                <a:tc>
                  <a:txBody>
                    <a:bodyPr/>
                    <a:lstStyle/>
                    <a:p>
                      <a:pPr marL="285750" indent="-285750" algn="just">
                        <a:buFont typeface="Arial"/>
                        <a:buChar char="•"/>
                      </a:pPr>
                      <a:r>
                        <a:rPr lang="en-US" dirty="0"/>
                        <a:t>9750</a:t>
                      </a:r>
                    </a:p>
                  </a:txBody>
                  <a:tcPr/>
                </a:tc>
                <a:tc>
                  <a:txBody>
                    <a:bodyPr/>
                    <a:lstStyle/>
                    <a:p>
                      <a:pPr marL="285750" indent="-285750" algn="just">
                        <a:buFont typeface="Arial"/>
                        <a:buChar char="•"/>
                      </a:pPr>
                      <a:r>
                        <a:rPr lang="en-US" dirty="0"/>
                        <a:t>488</a:t>
                      </a:r>
                    </a:p>
                  </a:txBody>
                  <a:tcPr/>
                </a:tc>
                <a:tc>
                  <a:txBody>
                    <a:bodyPr/>
                    <a:lstStyle/>
                    <a:p>
                      <a:pPr marL="285750" indent="-285750" algn="just">
                        <a:buFont typeface="Arial"/>
                        <a:buChar char="•"/>
                      </a:pPr>
                      <a:r>
                        <a:rPr lang="en-US" dirty="0"/>
                        <a:t>9263</a:t>
                      </a:r>
                    </a:p>
                  </a:txBody>
                  <a:tcPr/>
                </a:tc>
                <a:tc>
                  <a:txBody>
                    <a:bodyPr/>
                    <a:lstStyle/>
                    <a:p>
                      <a:pPr marL="285750" indent="-285750" algn="just">
                        <a:buFont typeface="Arial"/>
                        <a:buChar char="•"/>
                      </a:pPr>
                      <a:r>
                        <a:rPr lang="en-US" dirty="0"/>
                        <a:t>926</a:t>
                      </a:r>
                    </a:p>
                  </a:txBody>
                  <a:tcPr/>
                </a:tc>
                <a:tc>
                  <a:txBody>
                    <a:bodyPr/>
                    <a:lstStyle/>
                    <a:p>
                      <a:pPr marL="285750" indent="-285750" algn="just">
                        <a:buFont typeface="Arial"/>
                        <a:buChar char="•"/>
                      </a:pPr>
                      <a:r>
                        <a:rPr lang="en-US" dirty="0"/>
                        <a:t>602</a:t>
                      </a:r>
                    </a:p>
                  </a:txBody>
                  <a:tcPr/>
                </a:tc>
                <a:tc>
                  <a:txBody>
                    <a:bodyPr/>
                    <a:lstStyle/>
                    <a:p>
                      <a:pPr marL="285750" indent="-285750" algn="just">
                        <a:buFont typeface="Arial"/>
                        <a:buChar char="•"/>
                      </a:pPr>
                      <a:r>
                        <a:rPr lang="en-US" dirty="0"/>
                        <a:t>741</a:t>
                      </a:r>
                    </a:p>
                  </a:txBody>
                  <a:tcPr/>
                </a:tc>
                <a:tc>
                  <a:txBody>
                    <a:bodyPr/>
                    <a:lstStyle/>
                    <a:p>
                      <a:pPr marL="285750" indent="-285750" algn="just">
                        <a:buFont typeface="Arial"/>
                        <a:buChar char="•"/>
                      </a:pPr>
                      <a:r>
                        <a:rPr lang="en-US" dirty="0"/>
                        <a:t>324</a:t>
                      </a:r>
                    </a:p>
                  </a:txBody>
                  <a:tcPr/>
                </a:tc>
                <a:extLst>
                  <a:ext uri="{0D108BD9-81ED-4DB2-BD59-A6C34878D82A}">
                    <a16:rowId xmlns:a16="http://schemas.microsoft.com/office/drawing/2014/main" val="582349094"/>
                  </a:ext>
                </a:extLst>
              </a:tr>
              <a:tr h="532132">
                <a:tc>
                  <a:txBody>
                    <a:bodyPr/>
                    <a:lstStyle/>
                    <a:p>
                      <a:r>
                        <a:rPr lang="en-US" dirty="0"/>
                        <a:t>Apr to Jun</a:t>
                      </a:r>
                    </a:p>
                  </a:txBody>
                  <a:tcPr/>
                </a:tc>
                <a:tc>
                  <a:txBody>
                    <a:bodyPr/>
                    <a:lstStyle/>
                    <a:p>
                      <a:pPr marL="285750" indent="-285750" algn="just">
                        <a:buFont typeface="Arial"/>
                        <a:buChar char="•"/>
                      </a:pPr>
                      <a:r>
                        <a:rPr lang="en-US" dirty="0"/>
                        <a:t>3500</a:t>
                      </a:r>
                    </a:p>
                  </a:txBody>
                  <a:tcPr/>
                </a:tc>
                <a:tc>
                  <a:txBody>
                    <a:bodyPr/>
                    <a:lstStyle/>
                    <a:p>
                      <a:pPr marL="285750" indent="-285750" algn="just">
                        <a:buFont typeface="Arial"/>
                        <a:buChar char="•"/>
                      </a:pPr>
                      <a:r>
                        <a:rPr lang="en-US" dirty="0"/>
                        <a:t>1650</a:t>
                      </a:r>
                    </a:p>
                  </a:txBody>
                  <a:tcPr/>
                </a:tc>
                <a:tc>
                  <a:txBody>
                    <a:bodyPr/>
                    <a:lstStyle/>
                    <a:p>
                      <a:pPr marL="285750" indent="-285750" algn="just">
                        <a:buFont typeface="Arial"/>
                        <a:buChar char="•"/>
                      </a:pPr>
                      <a:r>
                        <a:rPr lang="en-US" dirty="0"/>
                        <a:t>1850</a:t>
                      </a:r>
                    </a:p>
                  </a:txBody>
                  <a:tcPr/>
                </a:tc>
                <a:tc>
                  <a:txBody>
                    <a:bodyPr/>
                    <a:lstStyle/>
                    <a:p>
                      <a:pPr marL="285750" indent="-285750" algn="just">
                        <a:buFont typeface="Arial"/>
                        <a:buChar char="•"/>
                      </a:pPr>
                      <a:r>
                        <a:rPr lang="en-US" dirty="0"/>
                        <a:t>185</a:t>
                      </a:r>
                    </a:p>
                  </a:txBody>
                  <a:tcPr/>
                </a:tc>
                <a:tc>
                  <a:txBody>
                    <a:bodyPr/>
                    <a:lstStyle/>
                    <a:p>
                      <a:pPr marL="285750" indent="-285750" algn="just">
                        <a:buFont typeface="Arial"/>
                        <a:buChar char="•"/>
                      </a:pPr>
                      <a:r>
                        <a:rPr lang="en-US" dirty="0"/>
                        <a:t>120</a:t>
                      </a:r>
                    </a:p>
                  </a:txBody>
                  <a:tcPr/>
                </a:tc>
                <a:tc>
                  <a:txBody>
                    <a:bodyPr/>
                    <a:lstStyle/>
                    <a:p>
                      <a:pPr marL="285750" indent="-285750" algn="just">
                        <a:buFont typeface="Arial"/>
                        <a:buChar char="•"/>
                      </a:pPr>
                      <a:r>
                        <a:rPr lang="en-US" dirty="0"/>
                        <a:t>148</a:t>
                      </a:r>
                    </a:p>
                  </a:txBody>
                  <a:tcPr/>
                </a:tc>
                <a:tc>
                  <a:txBody>
                    <a:bodyPr/>
                    <a:lstStyle/>
                    <a:p>
                      <a:pPr marL="285750" indent="-285750" algn="just">
                        <a:buFont typeface="Arial"/>
                        <a:buChar char="•"/>
                      </a:pPr>
                      <a:r>
                        <a:rPr lang="en-US" dirty="0"/>
                        <a:t>65</a:t>
                      </a:r>
                    </a:p>
                  </a:txBody>
                  <a:tcPr/>
                </a:tc>
                <a:extLst>
                  <a:ext uri="{0D108BD9-81ED-4DB2-BD59-A6C34878D82A}">
                    <a16:rowId xmlns:a16="http://schemas.microsoft.com/office/drawing/2014/main" val="3833780081"/>
                  </a:ext>
                </a:extLst>
              </a:tr>
              <a:tr h="532132">
                <a:tc>
                  <a:txBody>
                    <a:bodyPr/>
                    <a:lstStyle/>
                    <a:p>
                      <a:r>
                        <a:rPr lang="en-US" dirty="0"/>
                        <a:t>Jul to Sept</a:t>
                      </a:r>
                    </a:p>
                  </a:txBody>
                  <a:tcPr/>
                </a:tc>
                <a:tc>
                  <a:txBody>
                    <a:bodyPr/>
                    <a:lstStyle/>
                    <a:p>
                      <a:pPr marL="285750" indent="-285750" algn="just">
                        <a:buFont typeface="Arial"/>
                        <a:buChar char="•"/>
                      </a:pPr>
                      <a:r>
                        <a:rPr lang="en-US" dirty="0"/>
                        <a:t>2750</a:t>
                      </a:r>
                    </a:p>
                  </a:txBody>
                  <a:tcPr/>
                </a:tc>
                <a:tc>
                  <a:txBody>
                    <a:bodyPr/>
                    <a:lstStyle/>
                    <a:p>
                      <a:pPr marL="285750" indent="-285750" algn="just">
                        <a:buFont typeface="Arial"/>
                        <a:buChar char="•"/>
                      </a:pPr>
                      <a:r>
                        <a:rPr lang="en-US" dirty="0"/>
                        <a:t>1313</a:t>
                      </a:r>
                    </a:p>
                  </a:txBody>
                  <a:tcPr/>
                </a:tc>
                <a:tc>
                  <a:txBody>
                    <a:bodyPr/>
                    <a:lstStyle/>
                    <a:p>
                      <a:pPr marL="285750" indent="-285750" algn="just">
                        <a:buFont typeface="Arial"/>
                        <a:buChar char="•"/>
                      </a:pPr>
                      <a:r>
                        <a:rPr lang="en-US" dirty="0"/>
                        <a:t>1438</a:t>
                      </a:r>
                    </a:p>
                  </a:txBody>
                  <a:tcPr/>
                </a:tc>
                <a:tc>
                  <a:txBody>
                    <a:bodyPr/>
                    <a:lstStyle/>
                    <a:p>
                      <a:pPr marL="285750" indent="-285750" algn="just">
                        <a:buFont typeface="Arial"/>
                        <a:buChar char="•"/>
                      </a:pPr>
                      <a:r>
                        <a:rPr lang="en-US" dirty="0"/>
                        <a:t>144</a:t>
                      </a:r>
                    </a:p>
                  </a:txBody>
                  <a:tcPr/>
                </a:tc>
                <a:tc>
                  <a:txBody>
                    <a:bodyPr/>
                    <a:lstStyle/>
                    <a:p>
                      <a:pPr marL="285750" indent="-285750" algn="just">
                        <a:buFont typeface="Arial"/>
                        <a:buChar char="•"/>
                      </a:pPr>
                      <a:r>
                        <a:rPr lang="en-US" dirty="0"/>
                        <a:t>93</a:t>
                      </a:r>
                    </a:p>
                  </a:txBody>
                  <a:tcPr/>
                </a:tc>
                <a:tc>
                  <a:txBody>
                    <a:bodyPr/>
                    <a:lstStyle/>
                    <a:p>
                      <a:pPr marL="285750" indent="-285750" algn="just">
                        <a:buFont typeface="Arial"/>
                        <a:buChar char="•"/>
                      </a:pPr>
                      <a:r>
                        <a:rPr lang="en-US" dirty="0"/>
                        <a:t>115</a:t>
                      </a:r>
                    </a:p>
                  </a:txBody>
                  <a:tcPr/>
                </a:tc>
                <a:tc>
                  <a:txBody>
                    <a:bodyPr/>
                    <a:lstStyle/>
                    <a:p>
                      <a:pPr marL="285750" indent="-285750" algn="just">
                        <a:buFont typeface="Arial"/>
                        <a:buChar char="•"/>
                      </a:pPr>
                      <a:r>
                        <a:rPr lang="en-US" dirty="0"/>
                        <a:t>50</a:t>
                      </a:r>
                    </a:p>
                  </a:txBody>
                  <a:tcPr/>
                </a:tc>
                <a:extLst>
                  <a:ext uri="{0D108BD9-81ED-4DB2-BD59-A6C34878D82A}">
                    <a16:rowId xmlns:a16="http://schemas.microsoft.com/office/drawing/2014/main" val="3437275164"/>
                  </a:ext>
                </a:extLst>
              </a:tr>
              <a:tr h="532132">
                <a:tc>
                  <a:txBody>
                    <a:bodyPr/>
                    <a:lstStyle/>
                    <a:p>
                      <a:r>
                        <a:rPr lang="en-US" dirty="0"/>
                        <a:t>Oct to Dec</a:t>
                      </a:r>
                    </a:p>
                  </a:txBody>
                  <a:tcPr/>
                </a:tc>
                <a:tc>
                  <a:txBody>
                    <a:bodyPr/>
                    <a:lstStyle/>
                    <a:p>
                      <a:pPr marL="285750" indent="-285750" algn="just">
                        <a:buFont typeface="Arial"/>
                        <a:buChar char="•"/>
                      </a:pPr>
                      <a:r>
                        <a:rPr lang="en-US" dirty="0"/>
                        <a:t>9000</a:t>
                      </a:r>
                    </a:p>
                  </a:txBody>
                  <a:tcPr/>
                </a:tc>
                <a:tc>
                  <a:txBody>
                    <a:bodyPr/>
                    <a:lstStyle/>
                    <a:p>
                      <a:pPr marL="285750" indent="-285750" algn="just">
                        <a:buFont typeface="Arial"/>
                        <a:buChar char="•"/>
                      </a:pPr>
                      <a:r>
                        <a:rPr lang="en-US" dirty="0"/>
                        <a:t>300</a:t>
                      </a:r>
                    </a:p>
                  </a:txBody>
                  <a:tcPr/>
                </a:tc>
                <a:tc>
                  <a:txBody>
                    <a:bodyPr/>
                    <a:lstStyle/>
                    <a:p>
                      <a:pPr marL="285750" indent="-285750" algn="just">
                        <a:buFont typeface="Arial"/>
                        <a:buChar char="•"/>
                      </a:pPr>
                      <a:r>
                        <a:rPr lang="en-US" dirty="0"/>
                        <a:t>8700</a:t>
                      </a:r>
                    </a:p>
                  </a:txBody>
                  <a:tcPr/>
                </a:tc>
                <a:tc>
                  <a:txBody>
                    <a:bodyPr/>
                    <a:lstStyle/>
                    <a:p>
                      <a:pPr marL="285750" indent="-285750" algn="just">
                        <a:buFont typeface="Arial"/>
                        <a:buChar char="•"/>
                      </a:pPr>
                      <a:r>
                        <a:rPr lang="en-US" dirty="0"/>
                        <a:t>870</a:t>
                      </a:r>
                    </a:p>
                  </a:txBody>
                  <a:tcPr/>
                </a:tc>
                <a:tc>
                  <a:txBody>
                    <a:bodyPr/>
                    <a:lstStyle/>
                    <a:p>
                      <a:pPr marL="285750" indent="-285750" algn="just">
                        <a:buFont typeface="Arial"/>
                        <a:buChar char="•"/>
                      </a:pPr>
                      <a:r>
                        <a:rPr lang="en-US" dirty="0"/>
                        <a:t>566</a:t>
                      </a:r>
                    </a:p>
                  </a:txBody>
                  <a:tcPr/>
                </a:tc>
                <a:tc>
                  <a:txBody>
                    <a:bodyPr/>
                    <a:lstStyle/>
                    <a:p>
                      <a:pPr marL="285750" indent="-285750" algn="just">
                        <a:buFont typeface="Arial"/>
                        <a:buChar char="•"/>
                      </a:pPr>
                      <a:r>
                        <a:rPr lang="en-US" dirty="0"/>
                        <a:t>696</a:t>
                      </a:r>
                    </a:p>
                  </a:txBody>
                  <a:tcPr/>
                </a:tc>
                <a:tc>
                  <a:txBody>
                    <a:bodyPr/>
                    <a:lstStyle/>
                    <a:p>
                      <a:pPr marL="285750" indent="-285750" algn="just">
                        <a:buFont typeface="Arial"/>
                        <a:buChar char="•"/>
                      </a:pPr>
                      <a:r>
                        <a:rPr lang="en-US" dirty="0"/>
                        <a:t>305</a:t>
                      </a:r>
                    </a:p>
                  </a:txBody>
                  <a:tcPr/>
                </a:tc>
                <a:extLst>
                  <a:ext uri="{0D108BD9-81ED-4DB2-BD59-A6C34878D82A}">
                    <a16:rowId xmlns:a16="http://schemas.microsoft.com/office/drawing/2014/main" val="3363265487"/>
                  </a:ext>
                </a:extLst>
              </a:tr>
              <a:tr h="532132">
                <a:tc>
                  <a:txBody>
                    <a:bodyPr/>
                    <a:lstStyle/>
                    <a:p>
                      <a:r>
                        <a:rPr lang="en-US" dirty="0"/>
                        <a:t>Annual figures</a:t>
                      </a:r>
                    </a:p>
                  </a:txBody>
                  <a:tcPr/>
                </a:tc>
                <a:tc>
                  <a:txBody>
                    <a:bodyPr/>
                    <a:lstStyle/>
                    <a:p>
                      <a:pPr marL="285750" indent="-285750" algn="just">
                        <a:buFont typeface="Arial"/>
                        <a:buChar char="•"/>
                      </a:pPr>
                      <a:r>
                        <a:rPr lang="en-US" dirty="0"/>
                        <a:t>25000</a:t>
                      </a:r>
                    </a:p>
                  </a:txBody>
                  <a:tcPr/>
                </a:tc>
                <a:tc>
                  <a:txBody>
                    <a:bodyPr/>
                    <a:lstStyle/>
                    <a:p>
                      <a:pPr marL="285750" indent="-285750" algn="just">
                        <a:buFont typeface="Arial"/>
                        <a:buChar char="•"/>
                      </a:pPr>
                      <a:r>
                        <a:rPr lang="en-US" dirty="0"/>
                        <a:t>3750</a:t>
                      </a:r>
                    </a:p>
                  </a:txBody>
                  <a:tcPr/>
                </a:tc>
                <a:tc>
                  <a:txBody>
                    <a:bodyPr/>
                    <a:lstStyle/>
                    <a:p>
                      <a:pPr marL="285750" indent="-285750" algn="just">
                        <a:buFont typeface="Arial"/>
                        <a:buChar char="•"/>
                      </a:pPr>
                      <a:r>
                        <a:rPr lang="en-US" dirty="0"/>
                        <a:t>21250</a:t>
                      </a:r>
                    </a:p>
                  </a:txBody>
                  <a:tcPr/>
                </a:tc>
                <a:tc>
                  <a:txBody>
                    <a:bodyPr/>
                    <a:lstStyle/>
                    <a:p>
                      <a:pPr marL="285750" indent="-285750" algn="just">
                        <a:buFont typeface="Arial"/>
                        <a:buChar char="•"/>
                      </a:pPr>
                      <a:r>
                        <a:rPr lang="en-US" dirty="0"/>
                        <a:t>2125</a:t>
                      </a:r>
                    </a:p>
                  </a:txBody>
                  <a:tcPr/>
                </a:tc>
                <a:tc>
                  <a:txBody>
                    <a:bodyPr/>
                    <a:lstStyle/>
                    <a:p>
                      <a:pPr marL="285750" indent="-285750" algn="just">
                        <a:buFont typeface="Arial"/>
                        <a:buChar char="•"/>
                      </a:pPr>
                      <a:r>
                        <a:rPr lang="en-US" dirty="0"/>
                        <a:t>1381</a:t>
                      </a:r>
                    </a:p>
                  </a:txBody>
                  <a:tcPr/>
                </a:tc>
                <a:tc>
                  <a:txBody>
                    <a:bodyPr/>
                    <a:lstStyle/>
                    <a:p>
                      <a:pPr marL="285750" indent="-285750" algn="just">
                        <a:buFont typeface="Arial"/>
                        <a:buChar char="•"/>
                      </a:pPr>
                      <a:r>
                        <a:rPr lang="en-US" dirty="0"/>
                        <a:t>1700</a:t>
                      </a:r>
                    </a:p>
                  </a:txBody>
                  <a:tcPr/>
                </a:tc>
                <a:tc>
                  <a:txBody>
                    <a:bodyPr/>
                    <a:lstStyle/>
                    <a:p>
                      <a:pPr marL="285750" indent="-285750" algn="just">
                        <a:buFont typeface="Arial"/>
                        <a:buChar char="•"/>
                      </a:pPr>
                      <a:r>
                        <a:rPr lang="en-US" dirty="0"/>
                        <a:t>744</a:t>
                      </a:r>
                    </a:p>
                  </a:txBody>
                  <a:tcPr/>
                </a:tc>
                <a:extLst>
                  <a:ext uri="{0D108BD9-81ED-4DB2-BD59-A6C34878D82A}">
                    <a16:rowId xmlns:a16="http://schemas.microsoft.com/office/drawing/2014/main" val="973513482"/>
                  </a:ext>
                </a:extLst>
              </a:tr>
            </a:tbl>
          </a:graphicData>
        </a:graphic>
      </p:graphicFrame>
    </p:spTree>
    <p:extLst>
      <p:ext uri="{BB962C8B-B14F-4D97-AF65-F5344CB8AC3E}">
        <p14:creationId xmlns:p14="http://schemas.microsoft.com/office/powerpoint/2010/main" val="1364576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B155A-9CC7-D43B-EB41-BD56CEBF44A0}"/>
              </a:ext>
            </a:extLst>
          </p:cNvPr>
          <p:cNvSpPr>
            <a:spLocks noGrp="1"/>
          </p:cNvSpPr>
          <p:nvPr>
            <p:ph type="title"/>
          </p:nvPr>
        </p:nvSpPr>
        <p:spPr/>
        <p:txBody>
          <a:bodyPr/>
          <a:lstStyle/>
          <a:p>
            <a:r>
              <a:rPr lang="en-US" dirty="0"/>
              <a:t>Solar photovoltaic panels</a:t>
            </a:r>
          </a:p>
        </p:txBody>
      </p:sp>
      <p:sp>
        <p:nvSpPr>
          <p:cNvPr id="3" name="Content Placeholder 2">
            <a:extLst>
              <a:ext uri="{FF2B5EF4-FFF2-40B4-BE49-F238E27FC236}">
                <a16:creationId xmlns:a16="http://schemas.microsoft.com/office/drawing/2014/main" id="{694C4F83-9B6C-9D3E-5511-D83CB6195390}"/>
              </a:ext>
            </a:extLst>
          </p:cNvPr>
          <p:cNvSpPr>
            <a:spLocks noGrp="1"/>
          </p:cNvSpPr>
          <p:nvPr>
            <p:ph idx="1"/>
          </p:nvPr>
        </p:nvSpPr>
        <p:spPr>
          <a:xfrm>
            <a:off x="677334" y="1602659"/>
            <a:ext cx="8596668" cy="4438704"/>
          </a:xfrm>
        </p:spPr>
        <p:txBody>
          <a:bodyPr vert="horz" lIns="91440" tIns="45720" rIns="91440" bIns="45720" rtlCol="0" anchor="t">
            <a:normAutofit/>
          </a:bodyPr>
          <a:lstStyle/>
          <a:p>
            <a:r>
              <a:rPr lang="en-US" dirty="0">
                <a:solidFill>
                  <a:srgbClr val="808080"/>
                </a:solidFill>
                <a:latin typeface="Poppins" panose="00000500000000000000" pitchFamily="2" charset="0"/>
              </a:rPr>
              <a:t>Figures relating to previous slide</a:t>
            </a:r>
          </a:p>
          <a:p>
            <a:r>
              <a:rPr lang="en-US" dirty="0">
                <a:solidFill>
                  <a:srgbClr val="808080"/>
                </a:solidFill>
                <a:latin typeface="Poppins" panose="00000500000000000000" pitchFamily="2" charset="0"/>
              </a:rPr>
              <a:t>Annual consumption of 25000 kwh electricity equivalent</a:t>
            </a:r>
          </a:p>
          <a:p>
            <a:r>
              <a:rPr lang="en-US" dirty="0">
                <a:solidFill>
                  <a:srgbClr val="808080"/>
                </a:solidFill>
                <a:latin typeface="Poppins" panose="00000500000000000000" pitchFamily="2" charset="0"/>
              </a:rPr>
              <a:t>A battery is fitted to store excess power from </a:t>
            </a:r>
            <a:r>
              <a:rPr lang="en-US" dirty="0" err="1">
                <a:solidFill>
                  <a:srgbClr val="808080"/>
                </a:solidFill>
                <a:latin typeface="Poppins" panose="00000500000000000000" pitchFamily="2" charset="0"/>
              </a:rPr>
              <a:t>pv</a:t>
            </a:r>
            <a:r>
              <a:rPr lang="en-US" dirty="0">
                <a:solidFill>
                  <a:srgbClr val="808080"/>
                </a:solidFill>
                <a:latin typeface="Poppins" panose="00000500000000000000" pitchFamily="2" charset="0"/>
              </a:rPr>
              <a:t> panels and charged using off peak power from the grid at 10p per kwh</a:t>
            </a:r>
          </a:p>
          <a:p>
            <a:r>
              <a:rPr lang="en-US" dirty="0">
                <a:solidFill>
                  <a:srgbClr val="808080"/>
                </a:solidFill>
                <a:latin typeface="Poppins" panose="00000500000000000000" pitchFamily="2" charset="0"/>
              </a:rPr>
              <a:t>Oil costs 6.5p per kwh </a:t>
            </a:r>
          </a:p>
          <a:p>
            <a:r>
              <a:rPr lang="en-US" dirty="0">
                <a:solidFill>
                  <a:srgbClr val="808080"/>
                </a:solidFill>
                <a:latin typeface="Poppins" panose="00000500000000000000" pitchFamily="2" charset="0"/>
              </a:rPr>
              <a:t>Gas costs 8p per kwh</a:t>
            </a:r>
          </a:p>
          <a:p>
            <a:r>
              <a:rPr lang="en-US" dirty="0">
                <a:solidFill>
                  <a:srgbClr val="808080"/>
                </a:solidFill>
                <a:latin typeface="Poppins" panose="00000500000000000000" pitchFamily="2" charset="0"/>
              </a:rPr>
              <a:t>ASHP costs 3.5p per kwh (Pump has CoP of 3)</a:t>
            </a:r>
          </a:p>
          <a:p>
            <a:r>
              <a:rPr lang="en-US" dirty="0">
                <a:solidFill>
                  <a:srgbClr val="808080"/>
                </a:solidFill>
                <a:latin typeface="Poppins" panose="00000500000000000000" pitchFamily="2" charset="0"/>
              </a:rPr>
              <a:t>Capital outlay of £16000 for solar panels, battery and air source heat pump (including grant funding of £7500 towards cost of fitting pump)</a:t>
            </a:r>
          </a:p>
        </p:txBody>
      </p:sp>
    </p:spTree>
    <p:extLst>
      <p:ext uri="{BB962C8B-B14F-4D97-AF65-F5344CB8AC3E}">
        <p14:creationId xmlns:p14="http://schemas.microsoft.com/office/powerpoint/2010/main" val="144137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0CCE8-D2A7-CDE3-8141-9C8C447BE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9D2B9-FDA7-E19A-1123-C8FFC30CC5EB}"/>
              </a:ext>
            </a:extLst>
          </p:cNvPr>
          <p:cNvSpPr>
            <a:spLocks noGrp="1"/>
          </p:cNvSpPr>
          <p:nvPr>
            <p:ph type="title"/>
          </p:nvPr>
        </p:nvSpPr>
        <p:spPr/>
        <p:txBody>
          <a:bodyPr/>
          <a:lstStyle/>
          <a:p>
            <a:pPr algn="ctr"/>
            <a:r>
              <a:rPr lang="en-GB"/>
              <a:t>Solar photovoltaic panels (PV)</a:t>
            </a:r>
            <a:endParaRPr lang="en-GB">
              <a:solidFill>
                <a:srgbClr val="000000"/>
              </a:solidFill>
            </a:endParaRPr>
          </a:p>
          <a:p>
            <a:pPr algn="ctr"/>
            <a:endParaRPr lang="en-GB"/>
          </a:p>
        </p:txBody>
      </p:sp>
      <p:sp>
        <p:nvSpPr>
          <p:cNvPr id="3" name="Content Placeholder 2">
            <a:extLst>
              <a:ext uri="{FF2B5EF4-FFF2-40B4-BE49-F238E27FC236}">
                <a16:creationId xmlns:a16="http://schemas.microsoft.com/office/drawing/2014/main" id="{1176BD25-EEC1-D191-94AC-4CE3350EEAD4}"/>
              </a:ext>
            </a:extLst>
          </p:cNvPr>
          <p:cNvSpPr>
            <a:spLocks noGrp="1"/>
          </p:cNvSpPr>
          <p:nvPr>
            <p:ph idx="1"/>
          </p:nvPr>
        </p:nvSpPr>
        <p:spPr>
          <a:xfrm>
            <a:off x="677334" y="1494503"/>
            <a:ext cx="8596668" cy="4546859"/>
          </a:xfrm>
        </p:spPr>
        <p:txBody>
          <a:bodyPr vert="horz" lIns="91440" tIns="45720" rIns="91440" bIns="45720" rtlCol="0" anchor="t">
            <a:normAutofit/>
          </a:bodyPr>
          <a:lstStyle/>
          <a:p>
            <a:r>
              <a:rPr lang="en-US" dirty="0">
                <a:solidFill>
                  <a:srgbClr val="808080"/>
                </a:solidFill>
                <a:latin typeface="Poppins" panose="00000500000000000000" pitchFamily="2" charset="0"/>
              </a:rPr>
              <a:t>The previous figures show that panels cannot replace all energy use by themselves because of the consumption/production profiles even when trying to </a:t>
            </a:r>
            <a:r>
              <a:rPr lang="en-US" dirty="0" err="1">
                <a:solidFill>
                  <a:srgbClr val="808080"/>
                </a:solidFill>
                <a:latin typeface="Poppins" panose="00000500000000000000" pitchFamily="2" charset="0"/>
              </a:rPr>
              <a:t>maximise</a:t>
            </a:r>
            <a:r>
              <a:rPr lang="en-US" dirty="0">
                <a:solidFill>
                  <a:srgbClr val="808080"/>
                </a:solidFill>
                <a:latin typeface="Poppins" panose="00000500000000000000" pitchFamily="2" charset="0"/>
              </a:rPr>
              <a:t> power use when the sun is shining</a:t>
            </a:r>
          </a:p>
          <a:p>
            <a:pPr marL="0" indent="0">
              <a:buNone/>
            </a:pPr>
            <a:endParaRPr lang="en-US" dirty="0">
              <a:solidFill>
                <a:srgbClr val="808080"/>
              </a:solidFill>
              <a:latin typeface="Poppins" panose="00000500000000000000" pitchFamily="2" charset="0"/>
            </a:endParaRPr>
          </a:p>
          <a:p>
            <a:r>
              <a:rPr lang="en-US" dirty="0">
                <a:solidFill>
                  <a:srgbClr val="808080"/>
                </a:solidFill>
                <a:latin typeface="Poppins" panose="00000500000000000000" pitchFamily="2" charset="0"/>
              </a:rPr>
              <a:t>Use of a battery and an air source heat pump can transform this position however</a:t>
            </a:r>
          </a:p>
          <a:p>
            <a:endParaRPr lang="en-US" dirty="0">
              <a:solidFill>
                <a:srgbClr val="808080"/>
              </a:solidFill>
              <a:latin typeface="Poppins" panose="00000500000000000000" pitchFamily="2" charset="0"/>
            </a:endParaRPr>
          </a:p>
          <a:p>
            <a:r>
              <a:rPr lang="en-US" dirty="0">
                <a:solidFill>
                  <a:srgbClr val="808080"/>
                </a:solidFill>
                <a:latin typeface="Poppins" panose="00000500000000000000" pitchFamily="2" charset="0"/>
              </a:rPr>
              <a:t>Check out solar wizard for a rough idea if a home is suitable for solar plus installation costs, production capacity etc. Rule of thumb, a 10 panel, 4.4kw system will cost between £6000 and £7000</a:t>
            </a:r>
          </a:p>
          <a:p>
            <a:pPr marL="0" indent="0">
              <a:buNone/>
            </a:pPr>
            <a:endParaRPr lang="en-GB" dirty="0"/>
          </a:p>
        </p:txBody>
      </p:sp>
      <p:pic>
        <p:nvPicPr>
          <p:cNvPr id="1026" name="Picture 6">
            <a:extLst>
              <a:ext uri="{FF2B5EF4-FFF2-40B4-BE49-F238E27FC236}">
                <a16:creationId xmlns:a16="http://schemas.microsoft.com/office/drawing/2014/main" id="{E577D9BC-F319-2864-4838-8BF96CA0ACBD}"/>
              </a:ext>
            </a:extLst>
          </p:cNvPr>
          <p:cNvPicPr>
            <a:picLocks noChangeAspect="1" noChangeArrowheads="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61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4266D-4D60-82F1-3DAF-51EEFA308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D46A7-0EB1-2668-72CD-915481B39EBE}"/>
              </a:ext>
            </a:extLst>
          </p:cNvPr>
          <p:cNvSpPr>
            <a:spLocks noGrp="1"/>
          </p:cNvSpPr>
          <p:nvPr>
            <p:ph type="title"/>
          </p:nvPr>
        </p:nvSpPr>
        <p:spPr/>
        <p:txBody>
          <a:bodyPr/>
          <a:lstStyle/>
          <a:p>
            <a:pPr algn="ctr"/>
            <a:r>
              <a:rPr lang="en-US" dirty="0"/>
              <a:t>Domestic batteries</a:t>
            </a:r>
            <a:endParaRPr lang="en-GB" dirty="0"/>
          </a:p>
        </p:txBody>
      </p:sp>
      <p:sp>
        <p:nvSpPr>
          <p:cNvPr id="3" name="Content Placeholder 2">
            <a:extLst>
              <a:ext uri="{FF2B5EF4-FFF2-40B4-BE49-F238E27FC236}">
                <a16:creationId xmlns:a16="http://schemas.microsoft.com/office/drawing/2014/main" id="{D17E11F0-D2B7-713D-01B8-648150EC88E1}"/>
              </a:ext>
            </a:extLst>
          </p:cNvPr>
          <p:cNvSpPr>
            <a:spLocks noGrp="1"/>
          </p:cNvSpPr>
          <p:nvPr>
            <p:ph idx="1"/>
          </p:nvPr>
        </p:nvSpPr>
        <p:spPr>
          <a:xfrm>
            <a:off x="677334" y="1563329"/>
            <a:ext cx="8596668" cy="4478033"/>
          </a:xfrm>
        </p:spPr>
        <p:txBody>
          <a:bodyPr vert="horz" lIns="91440" tIns="45720" rIns="91440" bIns="45720" rtlCol="0" anchor="t">
            <a:normAutofit/>
          </a:bodyPr>
          <a:lstStyle/>
          <a:p>
            <a:r>
              <a:rPr lang="en-US" dirty="0">
                <a:solidFill>
                  <a:srgbClr val="808080"/>
                </a:solidFill>
                <a:latin typeface="Poppins" panose="00000500000000000000" pitchFamily="2" charset="0"/>
              </a:rPr>
              <a:t>Use to store unused power from your solar panels</a:t>
            </a:r>
          </a:p>
          <a:p>
            <a:r>
              <a:rPr lang="en-US" dirty="0">
                <a:solidFill>
                  <a:srgbClr val="808080"/>
                </a:solidFill>
                <a:latin typeface="Poppins" panose="00000500000000000000" pitchFamily="2" charset="0"/>
              </a:rPr>
              <a:t>Or you can store cheap off-peak power for use later</a:t>
            </a:r>
          </a:p>
          <a:p>
            <a:r>
              <a:rPr lang="en-US" dirty="0">
                <a:solidFill>
                  <a:srgbClr val="808080"/>
                </a:solidFill>
                <a:latin typeface="Poppins" panose="00000500000000000000" pitchFamily="2" charset="0"/>
              </a:rPr>
              <a:t>Becoming cheaper and more efficient almost day by day</a:t>
            </a:r>
          </a:p>
          <a:p>
            <a:r>
              <a:rPr lang="en-US" dirty="0">
                <a:solidFill>
                  <a:srgbClr val="808080"/>
                </a:solidFill>
                <a:latin typeface="Poppins" panose="00000500000000000000" pitchFamily="2" charset="0"/>
              </a:rPr>
              <a:t>Drawbacks are mainly that they are relatively expensive (Tesla batteries can be up to £10000 each) and so have long payback periods</a:t>
            </a:r>
          </a:p>
          <a:p>
            <a:r>
              <a:rPr lang="en-US" dirty="0">
                <a:solidFill>
                  <a:srgbClr val="808080"/>
                </a:solidFill>
                <a:latin typeface="Poppins" panose="00000500000000000000" pitchFamily="2" charset="0"/>
              </a:rPr>
              <a:t>If you have an electric vehicle you can store power from solar </a:t>
            </a:r>
            <a:r>
              <a:rPr lang="en-US" dirty="0" err="1">
                <a:solidFill>
                  <a:srgbClr val="808080"/>
                </a:solidFill>
                <a:latin typeface="Poppins" panose="00000500000000000000" pitchFamily="2" charset="0"/>
              </a:rPr>
              <a:t>pv</a:t>
            </a:r>
            <a:r>
              <a:rPr lang="en-US" dirty="0">
                <a:solidFill>
                  <a:srgbClr val="808080"/>
                </a:solidFill>
                <a:latin typeface="Poppins" panose="00000500000000000000" pitchFamily="2" charset="0"/>
              </a:rPr>
              <a:t> and the grid for use in your home if your vehicle is v2g (vehicle to grid enabled) so no need for domestic battery</a:t>
            </a:r>
          </a:p>
          <a:p>
            <a:r>
              <a:rPr lang="en-US" dirty="0">
                <a:solidFill>
                  <a:srgbClr val="808080"/>
                </a:solidFill>
                <a:latin typeface="Poppins" panose="00000500000000000000" pitchFamily="2" charset="0"/>
              </a:rPr>
              <a:t>You can fit multiple batteries and the most modern ones are small</a:t>
            </a:r>
          </a:p>
          <a:p>
            <a:pPr marL="0" indent="0">
              <a:buNone/>
            </a:pPr>
            <a:endParaRPr lang="en-GB" dirty="0"/>
          </a:p>
        </p:txBody>
      </p:sp>
      <p:pic>
        <p:nvPicPr>
          <p:cNvPr id="1026" name="Picture 6">
            <a:extLst>
              <a:ext uri="{FF2B5EF4-FFF2-40B4-BE49-F238E27FC236}">
                <a16:creationId xmlns:a16="http://schemas.microsoft.com/office/drawing/2014/main" id="{C7FE0CE2-4FDD-9B26-5149-889E6F461D12}"/>
              </a:ext>
            </a:extLst>
          </p:cNvPr>
          <p:cNvPicPr>
            <a:picLocks noChangeAspect="1" noChangeArrowheads="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592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13F47-11E9-639B-E2FE-B6E5859A1EA9}"/>
            </a:ext>
          </a:extLst>
        </p:cNvPr>
        <p:cNvGrpSpPr/>
        <p:nvPr/>
      </p:nvGrpSpPr>
      <p:grpSpPr>
        <a:xfrm>
          <a:off x="0" y="0"/>
          <a:ext cx="0" cy="0"/>
          <a:chOff x="0" y="0"/>
          <a:chExt cx="0" cy="0"/>
        </a:xfrm>
      </p:grpSpPr>
      <p:pic>
        <p:nvPicPr>
          <p:cNvPr id="5" name="Picture 4" descr="Electric car charger">
            <a:extLst>
              <a:ext uri="{FF2B5EF4-FFF2-40B4-BE49-F238E27FC236}">
                <a16:creationId xmlns:a16="http://schemas.microsoft.com/office/drawing/2014/main" id="{FC4F95C3-1C58-4C46-BB8E-8FE719E3197F}"/>
              </a:ext>
            </a:extLst>
          </p:cNvPr>
          <p:cNvPicPr>
            <a:picLocks noChangeAspect="1"/>
          </p:cNvPicPr>
          <p:nvPr/>
        </p:nvPicPr>
        <p:blipFill>
          <a:blip r:embed="rId2">
            <a:extLst>
              <a:ext uri="{28A0092B-C50C-407E-A947-70E740481C1C}">
                <a14:useLocalDpi xmlns:a14="http://schemas.microsoft.com/office/drawing/2010/main" val="0"/>
              </a:ext>
            </a:extLst>
          </a:blip>
          <a:srcRect r="22891"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810A20A-9D46-B7E0-E56D-BC67787DD0EE}"/>
              </a:ext>
            </a:extLst>
          </p:cNvPr>
          <p:cNvSpPr>
            <a:spLocks noGrp="1"/>
          </p:cNvSpPr>
          <p:nvPr>
            <p:ph type="title"/>
          </p:nvPr>
        </p:nvSpPr>
        <p:spPr>
          <a:xfrm>
            <a:off x="677333" y="946645"/>
            <a:ext cx="3851123" cy="1320800"/>
          </a:xfrm>
        </p:spPr>
        <p:txBody>
          <a:bodyPr>
            <a:normAutofit/>
          </a:bodyPr>
          <a:lstStyle/>
          <a:p>
            <a:pPr algn="ctr"/>
            <a:r>
              <a:rPr lang="en-US" dirty="0"/>
              <a:t>E</a:t>
            </a:r>
            <a:r>
              <a:rPr lang="en-GB" dirty="0" err="1"/>
              <a:t>lectric</a:t>
            </a:r>
            <a:r>
              <a:rPr lang="en-GB" dirty="0"/>
              <a:t> Vehicle Tariffs</a:t>
            </a:r>
          </a:p>
        </p:txBody>
      </p:sp>
      <p:sp>
        <p:nvSpPr>
          <p:cNvPr id="3" name="Content Placeholder 2">
            <a:extLst>
              <a:ext uri="{FF2B5EF4-FFF2-40B4-BE49-F238E27FC236}">
                <a16:creationId xmlns:a16="http://schemas.microsoft.com/office/drawing/2014/main" id="{66B98662-D3E1-BA97-19D0-ECC3629DB9B6}"/>
              </a:ext>
            </a:extLst>
          </p:cNvPr>
          <p:cNvSpPr>
            <a:spLocks noGrp="1"/>
          </p:cNvSpPr>
          <p:nvPr>
            <p:ph idx="1"/>
          </p:nvPr>
        </p:nvSpPr>
        <p:spPr>
          <a:xfrm>
            <a:off x="677334" y="2391409"/>
            <a:ext cx="3851122" cy="3176588"/>
          </a:xfrm>
        </p:spPr>
        <p:txBody>
          <a:bodyPr>
            <a:normAutofit fontScale="92500" lnSpcReduction="20000"/>
          </a:bodyPr>
          <a:lstStyle/>
          <a:p>
            <a:pPr>
              <a:lnSpc>
                <a:spcPct val="150000"/>
              </a:lnSpc>
            </a:pPr>
            <a:r>
              <a:rPr lang="en-US" dirty="0">
                <a:solidFill>
                  <a:srgbClr val="808080"/>
                </a:solidFill>
                <a:latin typeface="Poppins" panose="00000500000000000000" pitchFamily="2" charset="0"/>
              </a:rPr>
              <a:t>What are they? </a:t>
            </a:r>
          </a:p>
          <a:p>
            <a:pPr>
              <a:lnSpc>
                <a:spcPct val="150000"/>
              </a:lnSpc>
            </a:pPr>
            <a:r>
              <a:rPr lang="en-US" dirty="0">
                <a:solidFill>
                  <a:srgbClr val="808080"/>
                </a:solidFill>
                <a:latin typeface="Poppins" panose="00000500000000000000" pitchFamily="2" charset="0"/>
              </a:rPr>
              <a:t>A smart meter </a:t>
            </a:r>
            <a:r>
              <a:rPr lang="en-US" b="1" dirty="0">
                <a:solidFill>
                  <a:srgbClr val="808080"/>
                </a:solidFill>
                <a:latin typeface="Poppins" panose="00000500000000000000" pitchFamily="2" charset="0"/>
              </a:rPr>
              <a:t>is</a:t>
            </a:r>
            <a:r>
              <a:rPr lang="en-US" dirty="0"/>
              <a:t> </a:t>
            </a:r>
            <a:r>
              <a:rPr lang="en-US" dirty="0">
                <a:solidFill>
                  <a:srgbClr val="808080"/>
                </a:solidFill>
                <a:latin typeface="Poppins" panose="00000500000000000000" pitchFamily="2" charset="0"/>
              </a:rPr>
              <a:t>required</a:t>
            </a:r>
          </a:p>
          <a:p>
            <a:pPr>
              <a:lnSpc>
                <a:spcPct val="150000"/>
              </a:lnSpc>
            </a:pPr>
            <a:r>
              <a:rPr lang="en-US" b="1" dirty="0">
                <a:solidFill>
                  <a:srgbClr val="808080"/>
                </a:solidFill>
                <a:latin typeface="Poppins" panose="00000500000000000000" pitchFamily="2" charset="0"/>
              </a:rPr>
              <a:t>Dual fuel </a:t>
            </a:r>
            <a:r>
              <a:rPr lang="en-US" dirty="0">
                <a:solidFill>
                  <a:srgbClr val="808080"/>
                </a:solidFill>
                <a:latin typeface="Poppins" panose="00000500000000000000" pitchFamily="2" charset="0"/>
              </a:rPr>
              <a:t>tariffs are available, but not always great deals</a:t>
            </a:r>
          </a:p>
          <a:p>
            <a:r>
              <a:rPr lang="en-US" dirty="0">
                <a:solidFill>
                  <a:srgbClr val="808080"/>
                </a:solidFill>
                <a:latin typeface="Poppins" panose="00000500000000000000" pitchFamily="2" charset="0"/>
              </a:rPr>
              <a:t>EV tariffs can be like </a:t>
            </a:r>
            <a:r>
              <a:rPr lang="en-US" b="1" dirty="0">
                <a:solidFill>
                  <a:srgbClr val="808080"/>
                </a:solidFill>
                <a:latin typeface="Poppins" panose="00000500000000000000" pitchFamily="2" charset="0"/>
              </a:rPr>
              <a:t>Economy</a:t>
            </a:r>
            <a:r>
              <a:rPr lang="en-US" dirty="0">
                <a:solidFill>
                  <a:srgbClr val="808080"/>
                </a:solidFill>
                <a:latin typeface="Poppins" panose="00000500000000000000" pitchFamily="2" charset="0"/>
              </a:rPr>
              <a:t> 7 tariffs</a:t>
            </a:r>
          </a:p>
          <a:p>
            <a:pPr>
              <a:lnSpc>
                <a:spcPct val="150000"/>
              </a:lnSpc>
            </a:pPr>
            <a:r>
              <a:rPr lang="en-US" dirty="0">
                <a:solidFill>
                  <a:srgbClr val="808080"/>
                </a:solidFill>
                <a:latin typeface="Poppins" panose="00000500000000000000" pitchFamily="2" charset="0"/>
              </a:rPr>
              <a:t>Are they cheaper than a normal tariff?</a:t>
            </a:r>
          </a:p>
          <a:p>
            <a:endParaRPr lang="en-GB" dirty="0"/>
          </a:p>
        </p:txBody>
      </p:sp>
      <p:pic>
        <p:nvPicPr>
          <p:cNvPr id="1026" name="Picture 6" descr="A green and white logo&#10;&#10;Description automatically generated">
            <a:extLst>
              <a:ext uri="{FF2B5EF4-FFF2-40B4-BE49-F238E27FC236}">
                <a16:creationId xmlns:a16="http://schemas.microsoft.com/office/drawing/2014/main" id="{DD60D2D1-8747-F33F-8C76-4E164111EA04}"/>
              </a:ext>
            </a:extLst>
          </p:cNvPr>
          <p:cNvPicPr>
            <a:picLocks noChangeAspect="1" noChangeArrowheads="1"/>
          </p:cNvPicPr>
          <p:nvPr/>
        </p:nvPicPr>
        <p:blipFill>
          <a:blip r:embed="rId3">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334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4FD0B-180B-29BF-BE5F-25C9C0E64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243BB-EE54-3ED0-1BDD-05014F742B93}"/>
              </a:ext>
            </a:extLst>
          </p:cNvPr>
          <p:cNvSpPr>
            <a:spLocks noGrp="1"/>
          </p:cNvSpPr>
          <p:nvPr>
            <p:ph type="title"/>
          </p:nvPr>
        </p:nvSpPr>
        <p:spPr>
          <a:xfrm>
            <a:off x="672572" y="942975"/>
            <a:ext cx="5423429" cy="923925"/>
          </a:xfrm>
        </p:spPr>
        <p:txBody>
          <a:bodyPr anchor="t">
            <a:normAutofit/>
          </a:bodyPr>
          <a:lstStyle/>
          <a:p>
            <a:pPr algn="ctr"/>
            <a:r>
              <a:rPr lang="en-GB"/>
              <a:t>EV Tariff Requirements</a:t>
            </a:r>
          </a:p>
        </p:txBody>
      </p:sp>
      <p:sp>
        <p:nvSpPr>
          <p:cNvPr id="3" name="Content Placeholder 2">
            <a:extLst>
              <a:ext uri="{FF2B5EF4-FFF2-40B4-BE49-F238E27FC236}">
                <a16:creationId xmlns:a16="http://schemas.microsoft.com/office/drawing/2014/main" id="{B6B9BBE6-AB70-C6AB-20A6-DE36088BE71F}"/>
              </a:ext>
            </a:extLst>
          </p:cNvPr>
          <p:cNvSpPr>
            <a:spLocks noGrp="1"/>
          </p:cNvSpPr>
          <p:nvPr>
            <p:ph idx="1"/>
          </p:nvPr>
        </p:nvSpPr>
        <p:spPr>
          <a:xfrm>
            <a:off x="6336287" y="2160589"/>
            <a:ext cx="3420272" cy="3880773"/>
          </a:xfrm>
        </p:spPr>
        <p:txBody>
          <a:bodyPr>
            <a:normAutofit/>
          </a:bodyPr>
          <a:lstStyle/>
          <a:p>
            <a:r>
              <a:rPr lang="en-US">
                <a:solidFill>
                  <a:srgbClr val="808080"/>
                </a:solidFill>
                <a:latin typeface="Poppins" panose="00000500000000000000" pitchFamily="2" charset="0"/>
              </a:rPr>
              <a:t>How do I compare tariffs?</a:t>
            </a:r>
          </a:p>
          <a:p>
            <a:r>
              <a:rPr lang="en-US" dirty="0">
                <a:solidFill>
                  <a:srgbClr val="808080"/>
                </a:solidFill>
                <a:latin typeface="Poppins" panose="00000500000000000000" pitchFamily="2" charset="0"/>
              </a:rPr>
              <a:t>Some tariffs require </a:t>
            </a:r>
            <a:r>
              <a:rPr lang="en-US" b="1" dirty="0">
                <a:solidFill>
                  <a:srgbClr val="808080"/>
                </a:solidFill>
                <a:latin typeface="Poppins" panose="00000500000000000000" pitchFamily="2" charset="0"/>
              </a:rPr>
              <a:t>specific</a:t>
            </a:r>
            <a:r>
              <a:rPr lang="en-US" dirty="0">
                <a:solidFill>
                  <a:srgbClr val="808080"/>
                </a:solidFill>
                <a:latin typeface="Poppins" panose="00000500000000000000" pitchFamily="2" charset="0"/>
              </a:rPr>
              <a:t> cars</a:t>
            </a:r>
          </a:p>
          <a:p>
            <a:r>
              <a:rPr lang="en-US" dirty="0">
                <a:solidFill>
                  <a:srgbClr val="808080"/>
                </a:solidFill>
                <a:latin typeface="Poppins" panose="00000500000000000000" pitchFamily="2" charset="0"/>
              </a:rPr>
              <a:t>Some tariffs require </a:t>
            </a:r>
            <a:r>
              <a:rPr lang="en-US" b="1" dirty="0">
                <a:solidFill>
                  <a:srgbClr val="808080"/>
                </a:solidFill>
                <a:latin typeface="Poppins" panose="00000500000000000000" pitchFamily="2" charset="0"/>
              </a:rPr>
              <a:t>specific</a:t>
            </a:r>
            <a:r>
              <a:rPr lang="en-US" dirty="0">
                <a:solidFill>
                  <a:srgbClr val="808080"/>
                </a:solidFill>
                <a:latin typeface="Poppins" panose="00000500000000000000" pitchFamily="2" charset="0"/>
              </a:rPr>
              <a:t> smart chargers</a:t>
            </a:r>
          </a:p>
          <a:p>
            <a:pPr>
              <a:lnSpc>
                <a:spcPct val="150000"/>
              </a:lnSpc>
            </a:pPr>
            <a:r>
              <a:rPr lang="en-US" dirty="0">
                <a:solidFill>
                  <a:srgbClr val="808080"/>
                </a:solidFill>
                <a:latin typeface="Poppins" panose="00000500000000000000" pitchFamily="2" charset="0"/>
              </a:rPr>
              <a:t>Does the Ofgem price cap apply?</a:t>
            </a:r>
          </a:p>
          <a:p>
            <a:pPr marL="0" indent="0">
              <a:buNone/>
            </a:pPr>
            <a:endParaRPr lang="en-GB" dirty="0"/>
          </a:p>
        </p:txBody>
      </p:sp>
      <p:pic>
        <p:nvPicPr>
          <p:cNvPr id="5" name="Picture 4" descr="Electric car being charged">
            <a:extLst>
              <a:ext uri="{FF2B5EF4-FFF2-40B4-BE49-F238E27FC236}">
                <a16:creationId xmlns:a16="http://schemas.microsoft.com/office/drawing/2014/main" id="{AF84AE38-D989-41F9-94F3-ADA8919FD8AC}"/>
              </a:ext>
            </a:extLst>
          </p:cNvPr>
          <p:cNvPicPr>
            <a:picLocks noChangeAspect="1"/>
          </p:cNvPicPr>
          <p:nvPr/>
        </p:nvPicPr>
        <p:blipFill>
          <a:blip r:embed="rId2">
            <a:extLst>
              <a:ext uri="{28A0092B-C50C-407E-A947-70E740481C1C}">
                <a14:useLocalDpi xmlns:a14="http://schemas.microsoft.com/office/drawing/2010/main" val="0"/>
              </a:ext>
            </a:extLst>
          </a:blip>
          <a:srcRect r="6756" b="2"/>
          <a:stretch/>
        </p:blipFill>
        <p:spPr>
          <a:xfrm>
            <a:off x="677334" y="2159331"/>
            <a:ext cx="5423429" cy="3882362"/>
          </a:xfrm>
          <a:prstGeom prst="rect">
            <a:avLst/>
          </a:prstGeom>
        </p:spPr>
      </p:pic>
      <p:pic>
        <p:nvPicPr>
          <p:cNvPr id="1026" name="Picture 6">
            <a:extLst>
              <a:ext uri="{FF2B5EF4-FFF2-40B4-BE49-F238E27FC236}">
                <a16:creationId xmlns:a16="http://schemas.microsoft.com/office/drawing/2014/main" id="{8F73224C-2DE4-0485-899F-00CBDB46F8AB}"/>
              </a:ext>
            </a:extLst>
          </p:cNvPr>
          <p:cNvPicPr>
            <a:picLocks noChangeAspect="1" noChangeArrowheads="1"/>
          </p:cNvPicPr>
          <p:nvPr/>
        </p:nvPicPr>
        <p:blipFill>
          <a:blip r:embed="rId3">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142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7F4C6-CF59-E55F-A1A2-E12ABB471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76093-48EE-AC79-B7B7-EE5812175E7C}"/>
              </a:ext>
            </a:extLst>
          </p:cNvPr>
          <p:cNvSpPr>
            <a:spLocks noGrp="1"/>
          </p:cNvSpPr>
          <p:nvPr>
            <p:ph type="title"/>
          </p:nvPr>
        </p:nvSpPr>
        <p:spPr>
          <a:xfrm>
            <a:off x="1847461" y="609600"/>
            <a:ext cx="7426540" cy="1320800"/>
          </a:xfrm>
        </p:spPr>
        <p:txBody>
          <a:bodyPr>
            <a:normAutofit fontScale="90000"/>
          </a:bodyPr>
          <a:lstStyle/>
          <a:p>
            <a:pPr algn="ctr"/>
            <a:r>
              <a:rPr lang="en-US" dirty="0"/>
              <a:t>Pros &amp; Cons of Renewables</a:t>
            </a:r>
            <a:br>
              <a:rPr lang="en-US" dirty="0"/>
            </a:br>
            <a:r>
              <a:rPr lang="en-US" dirty="0"/>
              <a:t>Things to consider….</a:t>
            </a:r>
            <a:br>
              <a:rPr lang="en-US" dirty="0"/>
            </a:br>
            <a:endParaRPr lang="en-GB" dirty="0"/>
          </a:p>
        </p:txBody>
      </p:sp>
      <p:sp>
        <p:nvSpPr>
          <p:cNvPr id="3" name="Content Placeholder 2">
            <a:extLst>
              <a:ext uri="{FF2B5EF4-FFF2-40B4-BE49-F238E27FC236}">
                <a16:creationId xmlns:a16="http://schemas.microsoft.com/office/drawing/2014/main" id="{8CBC82D0-9329-522C-872D-4F0D94AD5B01}"/>
              </a:ext>
            </a:extLst>
          </p:cNvPr>
          <p:cNvSpPr>
            <a:spLocks noGrp="1"/>
          </p:cNvSpPr>
          <p:nvPr>
            <p:ph idx="1"/>
          </p:nvPr>
        </p:nvSpPr>
        <p:spPr/>
        <p:txBody>
          <a:bodyPr/>
          <a:lstStyle/>
          <a:p>
            <a:r>
              <a:rPr lang="en-US" dirty="0">
                <a:solidFill>
                  <a:srgbClr val="808080"/>
                </a:solidFill>
                <a:latin typeface="Poppins" panose="00000500000000000000" pitchFamily="2" charset="0"/>
              </a:rPr>
              <a:t>Expensive to install</a:t>
            </a:r>
          </a:p>
          <a:p>
            <a:r>
              <a:rPr lang="en-US" dirty="0">
                <a:solidFill>
                  <a:srgbClr val="808080"/>
                </a:solidFill>
                <a:latin typeface="Poppins" panose="00000500000000000000" pitchFamily="2" charset="0"/>
              </a:rPr>
              <a:t>Eligibility to grants is limited</a:t>
            </a:r>
          </a:p>
          <a:p>
            <a:r>
              <a:rPr lang="en-US" dirty="0">
                <a:solidFill>
                  <a:srgbClr val="808080"/>
                </a:solidFill>
                <a:latin typeface="Poppins" panose="00000500000000000000" pitchFamily="2" charset="0"/>
              </a:rPr>
              <a:t>Disruption to householders</a:t>
            </a:r>
          </a:p>
          <a:p>
            <a:r>
              <a:rPr lang="en-US" dirty="0">
                <a:solidFill>
                  <a:srgbClr val="808080"/>
                </a:solidFill>
                <a:latin typeface="Poppins" panose="00000500000000000000" pitchFamily="2" charset="0"/>
              </a:rPr>
              <a:t>Works differently (ASHP is on 24 hours a day)</a:t>
            </a:r>
          </a:p>
          <a:p>
            <a:r>
              <a:rPr lang="en-US" dirty="0">
                <a:solidFill>
                  <a:srgbClr val="808080"/>
                </a:solidFill>
                <a:latin typeface="Poppins" panose="00000500000000000000" pitchFamily="2" charset="0"/>
              </a:rPr>
              <a:t>The sun does not always shine …</a:t>
            </a:r>
          </a:p>
          <a:p>
            <a:r>
              <a:rPr lang="en-US" dirty="0">
                <a:solidFill>
                  <a:srgbClr val="808080"/>
                </a:solidFill>
                <a:latin typeface="Poppins" panose="00000500000000000000" pitchFamily="2" charset="0"/>
              </a:rPr>
              <a:t>Electricity is expensive</a:t>
            </a:r>
          </a:p>
          <a:p>
            <a:r>
              <a:rPr lang="en-US" dirty="0">
                <a:solidFill>
                  <a:srgbClr val="808080"/>
                </a:solidFill>
                <a:latin typeface="Poppins" panose="00000500000000000000" pitchFamily="2" charset="0"/>
              </a:rPr>
              <a:t>Housing stock is not fit for purpose</a:t>
            </a:r>
          </a:p>
          <a:p>
            <a:r>
              <a:rPr lang="en-US" dirty="0">
                <a:solidFill>
                  <a:srgbClr val="808080"/>
                </a:solidFill>
                <a:latin typeface="Poppins" panose="00000500000000000000" pitchFamily="2" charset="0"/>
              </a:rPr>
              <a:t>Without grants Retrofit is very expensive, often prohibitively</a:t>
            </a:r>
          </a:p>
          <a:p>
            <a:endParaRPr lang="en-GB" dirty="0"/>
          </a:p>
        </p:txBody>
      </p:sp>
      <p:pic>
        <p:nvPicPr>
          <p:cNvPr id="1026" name="Picture 6">
            <a:extLst>
              <a:ext uri="{FF2B5EF4-FFF2-40B4-BE49-F238E27FC236}">
                <a16:creationId xmlns:a16="http://schemas.microsoft.com/office/drawing/2014/main" id="{5CCA5128-B1FE-1EF7-0E5B-BC805DC17379}"/>
              </a:ext>
            </a:extLst>
          </p:cNvPr>
          <p:cNvPicPr>
            <a:picLocks noChangeAspect="1" noChangeArrowheads="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028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6CD4C-380A-1B1E-FC4B-15DC2C8B7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0CC9FD-9D18-946D-EFCD-7A18977B4D96}"/>
              </a:ext>
            </a:extLst>
          </p:cNvPr>
          <p:cNvSpPr>
            <a:spLocks noGrp="1"/>
          </p:cNvSpPr>
          <p:nvPr>
            <p:ph type="title"/>
          </p:nvPr>
        </p:nvSpPr>
        <p:spPr>
          <a:xfrm>
            <a:off x="1847461" y="609600"/>
            <a:ext cx="7426540" cy="1320800"/>
          </a:xfrm>
        </p:spPr>
        <p:txBody>
          <a:bodyPr>
            <a:normAutofit fontScale="90000"/>
          </a:bodyPr>
          <a:lstStyle/>
          <a:p>
            <a:pPr algn="ctr"/>
            <a:r>
              <a:rPr lang="en-US" dirty="0"/>
              <a:t>Energy and Renewables Advice Online Roadshow</a:t>
            </a:r>
            <a:br>
              <a:rPr lang="en-US" dirty="0"/>
            </a:br>
            <a:endParaRPr lang="en-GB" dirty="0"/>
          </a:p>
        </p:txBody>
      </p:sp>
      <p:sp>
        <p:nvSpPr>
          <p:cNvPr id="3" name="Content Placeholder 2">
            <a:extLst>
              <a:ext uri="{FF2B5EF4-FFF2-40B4-BE49-F238E27FC236}">
                <a16:creationId xmlns:a16="http://schemas.microsoft.com/office/drawing/2014/main" id="{3600A1AA-FD85-5C95-6491-90299D0AAFE3}"/>
              </a:ext>
            </a:extLst>
          </p:cNvPr>
          <p:cNvSpPr>
            <a:spLocks noGrp="1"/>
          </p:cNvSpPr>
          <p:nvPr>
            <p:ph idx="1"/>
          </p:nvPr>
        </p:nvSpPr>
        <p:spPr/>
        <p:txBody>
          <a:bodyPr/>
          <a:lstStyle/>
          <a:p>
            <a:r>
              <a:rPr lang="en-US" dirty="0">
                <a:solidFill>
                  <a:srgbClr val="808080"/>
                </a:solidFill>
                <a:latin typeface="Poppins" panose="00000500000000000000" pitchFamily="2" charset="0"/>
              </a:rPr>
              <a:t>Introduction and Welcome from Andrew, Brian, Jake and Anna</a:t>
            </a:r>
          </a:p>
          <a:p>
            <a:r>
              <a:rPr lang="en-US" dirty="0">
                <a:solidFill>
                  <a:srgbClr val="808080"/>
                </a:solidFill>
                <a:latin typeface="Poppins" panose="00000500000000000000" pitchFamily="2" charset="0"/>
              </a:rPr>
              <a:t>Fabric First Approach &amp; Retrofit</a:t>
            </a:r>
          </a:p>
          <a:p>
            <a:r>
              <a:rPr lang="en-GB" dirty="0">
                <a:solidFill>
                  <a:srgbClr val="808080"/>
                </a:solidFill>
                <a:latin typeface="Poppins" panose="00000500000000000000" pitchFamily="2" charset="0"/>
              </a:rPr>
              <a:t>Renewables &amp; Heat Sources</a:t>
            </a:r>
            <a:endParaRPr lang="en-US" dirty="0">
              <a:solidFill>
                <a:srgbClr val="808080"/>
              </a:solidFill>
              <a:latin typeface="Poppins" panose="00000500000000000000" pitchFamily="2" charset="0"/>
            </a:endParaRPr>
          </a:p>
          <a:p>
            <a:r>
              <a:rPr lang="en-US" dirty="0">
                <a:solidFill>
                  <a:srgbClr val="808080"/>
                </a:solidFill>
                <a:latin typeface="Poppins" panose="00000500000000000000" pitchFamily="2" charset="0"/>
              </a:rPr>
              <a:t>Air Source Heat Pumps	(ASHP)</a:t>
            </a:r>
          </a:p>
          <a:p>
            <a:r>
              <a:rPr lang="en-GB" dirty="0">
                <a:solidFill>
                  <a:srgbClr val="808080"/>
                </a:solidFill>
                <a:latin typeface="Poppins" panose="00000500000000000000" pitchFamily="2" charset="0"/>
              </a:rPr>
              <a:t>Solar PV &amp; Batteries</a:t>
            </a:r>
            <a:endParaRPr lang="en-US" dirty="0">
              <a:solidFill>
                <a:srgbClr val="808080"/>
              </a:solidFill>
              <a:latin typeface="Poppins" panose="00000500000000000000" pitchFamily="2" charset="0"/>
            </a:endParaRPr>
          </a:p>
          <a:p>
            <a:r>
              <a:rPr lang="en-GB" dirty="0">
                <a:solidFill>
                  <a:srgbClr val="808080"/>
                </a:solidFill>
                <a:latin typeface="Poppins" panose="00000500000000000000" pitchFamily="2" charset="0"/>
              </a:rPr>
              <a:t>EV and Tariffs</a:t>
            </a:r>
            <a:endParaRPr lang="en-US" dirty="0">
              <a:solidFill>
                <a:srgbClr val="808080"/>
              </a:solidFill>
              <a:latin typeface="Poppins" panose="00000500000000000000" pitchFamily="2" charset="0"/>
            </a:endParaRPr>
          </a:p>
          <a:p>
            <a:r>
              <a:rPr lang="en-GB" dirty="0">
                <a:solidFill>
                  <a:srgbClr val="808080"/>
                </a:solidFill>
                <a:latin typeface="Poppins" panose="00000500000000000000" pitchFamily="2" charset="0"/>
              </a:rPr>
              <a:t>Pros &amp; Cons of Renewables	</a:t>
            </a:r>
            <a:endParaRPr lang="en-US" dirty="0">
              <a:solidFill>
                <a:srgbClr val="808080"/>
              </a:solidFill>
              <a:latin typeface="Poppins" panose="00000500000000000000" pitchFamily="2" charset="0"/>
            </a:endParaRPr>
          </a:p>
          <a:p>
            <a:r>
              <a:rPr lang="en-GB" dirty="0">
                <a:solidFill>
                  <a:srgbClr val="808080"/>
                </a:solidFill>
                <a:latin typeface="Poppins" panose="00000500000000000000" pitchFamily="2" charset="0"/>
              </a:rPr>
              <a:t>Overview of Support &amp; Grants</a:t>
            </a:r>
            <a:endParaRPr lang="en-US" dirty="0">
              <a:solidFill>
                <a:srgbClr val="808080"/>
              </a:solidFill>
              <a:latin typeface="Poppins" panose="00000500000000000000" pitchFamily="2" charset="0"/>
            </a:endParaRPr>
          </a:p>
          <a:p>
            <a:r>
              <a:rPr lang="en-US" dirty="0">
                <a:solidFill>
                  <a:srgbClr val="808080"/>
                </a:solidFill>
                <a:latin typeface="Poppins" panose="00000500000000000000" pitchFamily="2" charset="0"/>
              </a:rPr>
              <a:t>Q&amp;A </a:t>
            </a:r>
          </a:p>
          <a:p>
            <a:endParaRPr lang="en-US" b="0" i="0" dirty="0">
              <a:solidFill>
                <a:srgbClr val="808080"/>
              </a:solidFill>
              <a:effectLst/>
              <a:latin typeface="Poppins" panose="00000500000000000000" pitchFamily="2" charset="0"/>
            </a:endParaRPr>
          </a:p>
          <a:p>
            <a:endParaRPr lang="en-GB" dirty="0"/>
          </a:p>
        </p:txBody>
      </p:sp>
      <p:pic>
        <p:nvPicPr>
          <p:cNvPr id="1026" name="Picture 6">
            <a:extLst>
              <a:ext uri="{FF2B5EF4-FFF2-40B4-BE49-F238E27FC236}">
                <a16:creationId xmlns:a16="http://schemas.microsoft.com/office/drawing/2014/main" id="{7D54CCB0-B615-EAE7-C3DF-EF90EEE987DF}"/>
              </a:ext>
            </a:extLst>
          </p:cNvPr>
          <p:cNvPicPr>
            <a:picLocks noChangeAspect="1" noChangeArrowheads="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638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C58AA-E31C-C497-6D9F-DC801099F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72106D-96D5-3490-75BA-110271AC4DAD}"/>
              </a:ext>
            </a:extLst>
          </p:cNvPr>
          <p:cNvSpPr>
            <a:spLocks noGrp="1"/>
          </p:cNvSpPr>
          <p:nvPr>
            <p:ph type="title"/>
          </p:nvPr>
        </p:nvSpPr>
        <p:spPr>
          <a:xfrm>
            <a:off x="1847461" y="609600"/>
            <a:ext cx="7426540" cy="1320800"/>
          </a:xfrm>
        </p:spPr>
        <p:txBody>
          <a:bodyPr>
            <a:normAutofit fontScale="90000"/>
          </a:bodyPr>
          <a:lstStyle/>
          <a:p>
            <a:pPr algn="ctr"/>
            <a:r>
              <a:rPr lang="en-US" dirty="0"/>
              <a:t>Pros &amp; Cons of Renewables</a:t>
            </a:r>
            <a:br>
              <a:rPr lang="en-US" dirty="0"/>
            </a:br>
            <a:r>
              <a:rPr lang="en-US" dirty="0"/>
              <a:t>Benefits of ….</a:t>
            </a:r>
            <a:br>
              <a:rPr lang="en-US" dirty="0"/>
            </a:br>
            <a:endParaRPr lang="en-GB" dirty="0"/>
          </a:p>
        </p:txBody>
      </p:sp>
      <p:sp>
        <p:nvSpPr>
          <p:cNvPr id="3" name="Content Placeholder 2">
            <a:extLst>
              <a:ext uri="{FF2B5EF4-FFF2-40B4-BE49-F238E27FC236}">
                <a16:creationId xmlns:a16="http://schemas.microsoft.com/office/drawing/2014/main" id="{712B9A54-1216-617A-EEEC-A2AAED353F13}"/>
              </a:ext>
            </a:extLst>
          </p:cNvPr>
          <p:cNvSpPr>
            <a:spLocks noGrp="1"/>
          </p:cNvSpPr>
          <p:nvPr>
            <p:ph idx="1"/>
          </p:nvPr>
        </p:nvSpPr>
        <p:spPr/>
        <p:txBody>
          <a:bodyPr/>
          <a:lstStyle/>
          <a:p>
            <a:r>
              <a:rPr lang="en-US" dirty="0">
                <a:solidFill>
                  <a:srgbClr val="808080"/>
                </a:solidFill>
                <a:latin typeface="Poppins" panose="00000500000000000000" pitchFamily="2" charset="0"/>
              </a:rPr>
              <a:t>Very efficient</a:t>
            </a:r>
          </a:p>
          <a:p>
            <a:r>
              <a:rPr lang="en-US" dirty="0">
                <a:solidFill>
                  <a:srgbClr val="808080"/>
                </a:solidFill>
                <a:latin typeface="Poppins" panose="00000500000000000000" pitchFamily="2" charset="0"/>
              </a:rPr>
              <a:t>ASHP have a COP of 3 to 4 (Co-efficient of performance)</a:t>
            </a:r>
          </a:p>
          <a:p>
            <a:r>
              <a:rPr lang="en-US" dirty="0">
                <a:solidFill>
                  <a:srgbClr val="808080"/>
                </a:solidFill>
                <a:latin typeface="Poppins" panose="00000500000000000000" pitchFamily="2" charset="0"/>
              </a:rPr>
              <a:t>Reduces impact of carbon on the environment</a:t>
            </a:r>
          </a:p>
          <a:p>
            <a:r>
              <a:rPr lang="en-US" dirty="0">
                <a:solidFill>
                  <a:srgbClr val="808080"/>
                </a:solidFill>
                <a:latin typeface="Poppins" panose="00000500000000000000" pitchFamily="2" charset="0"/>
              </a:rPr>
              <a:t>Add value to your property</a:t>
            </a:r>
          </a:p>
          <a:p>
            <a:r>
              <a:rPr lang="en-US" dirty="0">
                <a:solidFill>
                  <a:srgbClr val="808080"/>
                </a:solidFill>
                <a:latin typeface="Poppins" panose="00000500000000000000" pitchFamily="2" charset="0"/>
              </a:rPr>
              <a:t>Fossil fuels will be phased out eventually</a:t>
            </a:r>
          </a:p>
          <a:p>
            <a:r>
              <a:rPr lang="en-US" dirty="0">
                <a:solidFill>
                  <a:srgbClr val="808080"/>
                </a:solidFill>
                <a:latin typeface="Poppins" panose="00000500000000000000" pitchFamily="2" charset="0"/>
              </a:rPr>
              <a:t>Renewables use electricity more efficiently</a:t>
            </a:r>
          </a:p>
          <a:p>
            <a:r>
              <a:rPr lang="en-GB" dirty="0">
                <a:solidFill>
                  <a:srgbClr val="808080"/>
                </a:solidFill>
                <a:latin typeface="Poppins" panose="00000500000000000000" pitchFamily="2" charset="0"/>
              </a:rPr>
              <a:t>Other renewables</a:t>
            </a:r>
          </a:p>
          <a:p>
            <a:pPr lvl="1"/>
            <a:r>
              <a:rPr lang="en-GB" dirty="0">
                <a:solidFill>
                  <a:srgbClr val="808080"/>
                </a:solidFill>
                <a:latin typeface="Poppins" panose="00000500000000000000" pitchFamily="2" charset="0"/>
              </a:rPr>
              <a:t>Biomass, Wind, Solar Thermal, Hydroelectric and GSHP</a:t>
            </a:r>
          </a:p>
        </p:txBody>
      </p:sp>
      <p:pic>
        <p:nvPicPr>
          <p:cNvPr id="1026" name="Picture 6">
            <a:extLst>
              <a:ext uri="{FF2B5EF4-FFF2-40B4-BE49-F238E27FC236}">
                <a16:creationId xmlns:a16="http://schemas.microsoft.com/office/drawing/2014/main" id="{52681D66-899F-C59F-0804-1BA8C84F2E3D}"/>
              </a:ext>
            </a:extLst>
          </p:cNvPr>
          <p:cNvPicPr>
            <a:picLocks noChangeAspect="1" noChangeArrowheads="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682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5AF97-68AB-EB9C-A6C4-9005434D6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20AF92-197C-761D-AD00-4F87CEE2E369}"/>
              </a:ext>
            </a:extLst>
          </p:cNvPr>
          <p:cNvSpPr>
            <a:spLocks noGrp="1"/>
          </p:cNvSpPr>
          <p:nvPr>
            <p:ph type="title"/>
          </p:nvPr>
        </p:nvSpPr>
        <p:spPr>
          <a:xfrm>
            <a:off x="1847461" y="609600"/>
            <a:ext cx="7426540" cy="1320800"/>
          </a:xfrm>
        </p:spPr>
        <p:txBody>
          <a:bodyPr>
            <a:normAutofit/>
          </a:bodyPr>
          <a:lstStyle/>
          <a:p>
            <a:pPr algn="ctr"/>
            <a:r>
              <a:rPr lang="en-US"/>
              <a:t>Overview of Support and Grants</a:t>
            </a:r>
            <a:br>
              <a:rPr lang="en-US"/>
            </a:br>
            <a:endParaRPr lang="en-GB"/>
          </a:p>
        </p:txBody>
      </p:sp>
      <p:sp>
        <p:nvSpPr>
          <p:cNvPr id="3" name="Content Placeholder 2">
            <a:extLst>
              <a:ext uri="{FF2B5EF4-FFF2-40B4-BE49-F238E27FC236}">
                <a16:creationId xmlns:a16="http://schemas.microsoft.com/office/drawing/2014/main" id="{026F5305-702D-610F-74C8-7844D1E331B9}"/>
              </a:ext>
            </a:extLst>
          </p:cNvPr>
          <p:cNvSpPr>
            <a:spLocks noGrp="1"/>
          </p:cNvSpPr>
          <p:nvPr>
            <p:ph idx="1"/>
          </p:nvPr>
        </p:nvSpPr>
        <p:spPr/>
        <p:txBody>
          <a:bodyPr/>
          <a:lstStyle/>
          <a:p>
            <a:r>
              <a:rPr lang="en-US" dirty="0">
                <a:solidFill>
                  <a:srgbClr val="808080"/>
                </a:solidFill>
                <a:latin typeface="Poppins" panose="00000500000000000000" pitchFamily="2" charset="0"/>
              </a:rPr>
              <a:t>ECO4 (Energy Company Obligation scheme)</a:t>
            </a:r>
          </a:p>
          <a:p>
            <a:r>
              <a:rPr lang="en-US" dirty="0">
                <a:solidFill>
                  <a:srgbClr val="808080"/>
                </a:solidFill>
                <a:latin typeface="Poppins" panose="00000500000000000000" pitchFamily="2" charset="0"/>
              </a:rPr>
              <a:t>ECO4 Flex e.g. existing health conditions vulnerable to the cold</a:t>
            </a:r>
          </a:p>
          <a:p>
            <a:r>
              <a:rPr lang="en-US" dirty="0">
                <a:solidFill>
                  <a:srgbClr val="808080"/>
                </a:solidFill>
                <a:latin typeface="Poppins" panose="00000500000000000000" pitchFamily="2" charset="0"/>
              </a:rPr>
              <a:t>HUG (Home Upgrade Grant) – administered by Northumberland County Council and a new scheme is planned</a:t>
            </a:r>
            <a:endParaRPr lang="en-GB" dirty="0">
              <a:solidFill>
                <a:srgbClr val="808080"/>
              </a:solidFill>
              <a:latin typeface="Poppins" panose="00000500000000000000" pitchFamily="2" charset="0"/>
            </a:endParaRPr>
          </a:p>
          <a:p>
            <a:r>
              <a:rPr lang="en-US" dirty="0">
                <a:solidFill>
                  <a:srgbClr val="808080"/>
                </a:solidFill>
                <a:latin typeface="Poppins" panose="00000500000000000000" pitchFamily="2" charset="0"/>
              </a:rPr>
              <a:t>BUS (Boiler Upgrade Scheme)</a:t>
            </a:r>
          </a:p>
          <a:p>
            <a:r>
              <a:rPr lang="en-GB" dirty="0">
                <a:solidFill>
                  <a:srgbClr val="808080"/>
                </a:solidFill>
                <a:latin typeface="Poppins" panose="00000500000000000000" pitchFamily="2" charset="0"/>
              </a:rPr>
              <a:t>GBIS (Great British Insulation Scheme)</a:t>
            </a:r>
          </a:p>
          <a:p>
            <a:r>
              <a:rPr lang="en-GB" dirty="0">
                <a:solidFill>
                  <a:srgbClr val="808080"/>
                </a:solidFill>
                <a:latin typeface="Poppins" panose="00000500000000000000" pitchFamily="2" charset="0"/>
              </a:rPr>
              <a:t>New initiatives are expected as part of the drive towards Net Zero 2050</a:t>
            </a:r>
          </a:p>
        </p:txBody>
      </p:sp>
      <p:pic>
        <p:nvPicPr>
          <p:cNvPr id="1026" name="Picture 6">
            <a:extLst>
              <a:ext uri="{FF2B5EF4-FFF2-40B4-BE49-F238E27FC236}">
                <a16:creationId xmlns:a16="http://schemas.microsoft.com/office/drawing/2014/main" id="{A1C67093-F31C-0187-36E3-0D79EDB3AA76}"/>
              </a:ext>
            </a:extLst>
          </p:cNvPr>
          <p:cNvPicPr>
            <a:picLocks noChangeAspect="1" noChangeArrowheads="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39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08E3-F727-1908-688E-3D84A3989A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FEF11F-1D19-C559-8FA8-EC2A795BA0A7}"/>
              </a:ext>
            </a:extLst>
          </p:cNvPr>
          <p:cNvSpPr>
            <a:spLocks noGrp="1"/>
          </p:cNvSpPr>
          <p:nvPr>
            <p:ph type="title"/>
          </p:nvPr>
        </p:nvSpPr>
        <p:spPr>
          <a:xfrm>
            <a:off x="1847462" y="839789"/>
            <a:ext cx="7426540" cy="1320800"/>
          </a:xfrm>
        </p:spPr>
        <p:txBody>
          <a:bodyPr>
            <a:normAutofit/>
          </a:bodyPr>
          <a:lstStyle/>
          <a:p>
            <a:pPr algn="ctr"/>
            <a:r>
              <a:rPr lang="en-US" dirty="0"/>
              <a:t>Q&amp;A</a:t>
            </a:r>
            <a:br>
              <a:rPr lang="en-US" dirty="0"/>
            </a:br>
            <a:endParaRPr lang="en-GB" dirty="0"/>
          </a:p>
        </p:txBody>
      </p:sp>
      <p:sp>
        <p:nvSpPr>
          <p:cNvPr id="3" name="Content Placeholder 2">
            <a:extLst>
              <a:ext uri="{FF2B5EF4-FFF2-40B4-BE49-F238E27FC236}">
                <a16:creationId xmlns:a16="http://schemas.microsoft.com/office/drawing/2014/main" id="{9E10956C-47D3-4CAD-09F9-FAF9FE4CF9ED}"/>
              </a:ext>
            </a:extLst>
          </p:cNvPr>
          <p:cNvSpPr>
            <a:spLocks noGrp="1"/>
          </p:cNvSpPr>
          <p:nvPr>
            <p:ph idx="1"/>
          </p:nvPr>
        </p:nvSpPr>
        <p:spPr/>
        <p:txBody>
          <a:bodyPr>
            <a:normAutofit/>
          </a:bodyPr>
          <a:lstStyle/>
          <a:p>
            <a:r>
              <a:rPr lang="en-US" sz="2800" dirty="0">
                <a:solidFill>
                  <a:srgbClr val="808080"/>
                </a:solidFill>
                <a:latin typeface="Poppins" panose="00000500000000000000" pitchFamily="2" charset="0"/>
              </a:rPr>
              <a:t>Any</a:t>
            </a:r>
            <a:r>
              <a:rPr lang="en-US" sz="2800" dirty="0"/>
              <a:t> </a:t>
            </a:r>
            <a:r>
              <a:rPr lang="en-US" sz="2800" dirty="0">
                <a:solidFill>
                  <a:srgbClr val="808080"/>
                </a:solidFill>
                <a:latin typeface="Poppins" panose="00000500000000000000" pitchFamily="2" charset="0"/>
              </a:rPr>
              <a:t>Questions?</a:t>
            </a:r>
          </a:p>
          <a:p>
            <a:endParaRPr lang="en-US" sz="2800" dirty="0"/>
          </a:p>
          <a:p>
            <a:endParaRPr lang="en-GB" sz="2800" dirty="0"/>
          </a:p>
        </p:txBody>
      </p:sp>
      <p:pic>
        <p:nvPicPr>
          <p:cNvPr id="1026" name="Picture 6">
            <a:extLst>
              <a:ext uri="{FF2B5EF4-FFF2-40B4-BE49-F238E27FC236}">
                <a16:creationId xmlns:a16="http://schemas.microsoft.com/office/drawing/2014/main" id="{9297D7B2-4AFE-3899-1FC5-D9EC1708970F}"/>
              </a:ext>
            </a:extLst>
          </p:cNvPr>
          <p:cNvPicPr>
            <a:picLocks noChangeAspect="1" noChangeArrowheads="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312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A4774-8124-0C0C-5145-4A98AA77F66D}"/>
              </a:ext>
            </a:extLst>
          </p:cNvPr>
          <p:cNvSpPr>
            <a:spLocks noGrp="1"/>
          </p:cNvSpPr>
          <p:nvPr>
            <p:ph type="title"/>
          </p:nvPr>
        </p:nvSpPr>
        <p:spPr>
          <a:xfrm>
            <a:off x="677334" y="609600"/>
            <a:ext cx="8423123" cy="707571"/>
          </a:xfrm>
        </p:spPr>
        <p:txBody>
          <a:bodyPr>
            <a:normAutofit fontScale="90000"/>
          </a:bodyPr>
          <a:lstStyle/>
          <a:p>
            <a:pPr>
              <a:spcAft>
                <a:spcPts val="1200"/>
              </a:spcAft>
            </a:pPr>
            <a:r>
              <a:rPr lang="en-US" dirty="0"/>
              <a:t>Resources, newsletters, websites to follow:</a:t>
            </a:r>
            <a:br>
              <a:rPr lang="en-US" dirty="0"/>
            </a:br>
            <a:br>
              <a:rPr lang="en-US" dirty="0"/>
            </a:br>
            <a:r>
              <a:rPr lang="en-US" sz="3100" dirty="0"/>
              <a:t>Energy and Climate Information Unit - </a:t>
            </a:r>
            <a:r>
              <a:rPr lang="en-US" sz="3100" dirty="0">
                <a:solidFill>
                  <a:schemeClr val="tx1"/>
                </a:solidFill>
              </a:rPr>
              <a:t>eciu.net</a:t>
            </a:r>
            <a:br>
              <a:rPr lang="en-US" sz="3100" dirty="0"/>
            </a:br>
            <a:r>
              <a:rPr lang="en-US" sz="3100" dirty="0" err="1"/>
              <a:t>pv</a:t>
            </a:r>
            <a:r>
              <a:rPr lang="en-US" sz="3100" dirty="0"/>
              <a:t> magazine - </a:t>
            </a:r>
            <a:r>
              <a:rPr lang="en-US" sz="3100" dirty="0">
                <a:solidFill>
                  <a:schemeClr val="tx1"/>
                </a:solidFill>
              </a:rPr>
              <a:t>pv-magazine.com</a:t>
            </a:r>
            <a:br>
              <a:rPr lang="en-US" sz="3100" dirty="0"/>
            </a:br>
            <a:r>
              <a:rPr lang="en-US" sz="3100" dirty="0"/>
              <a:t>North East and Yorkshire Net Zero Hub – </a:t>
            </a:r>
            <a:r>
              <a:rPr lang="en-US" sz="3100" dirty="0">
                <a:solidFill>
                  <a:schemeClr val="tx1"/>
                </a:solidFill>
              </a:rPr>
              <a:t>neynetzerohub.com</a:t>
            </a:r>
            <a:br>
              <a:rPr lang="en-US" sz="3100" dirty="0"/>
            </a:br>
            <a:r>
              <a:rPr lang="en-US" sz="3100" dirty="0"/>
              <a:t>Centre for Sustainable Energy (CSE) - </a:t>
            </a:r>
            <a:r>
              <a:rPr lang="en-US" sz="3100" dirty="0">
                <a:solidFill>
                  <a:schemeClr val="tx1"/>
                </a:solidFill>
              </a:rPr>
              <a:t>cse.org.uk</a:t>
            </a:r>
            <a:br>
              <a:rPr lang="en-US" sz="3100" dirty="0"/>
            </a:br>
            <a:r>
              <a:rPr lang="en-US" sz="3100" dirty="0"/>
              <a:t>National Energy Action (NEA) - </a:t>
            </a:r>
            <a:r>
              <a:rPr lang="en-US" sz="3100" dirty="0">
                <a:solidFill>
                  <a:schemeClr val="tx1"/>
                </a:solidFill>
              </a:rPr>
              <a:t>nea.org.uk</a:t>
            </a:r>
            <a:br>
              <a:rPr lang="en-US" sz="3100" dirty="0"/>
            </a:br>
            <a:r>
              <a:rPr lang="en-US" sz="3100" dirty="0"/>
              <a:t>Ofgem - </a:t>
            </a:r>
            <a:r>
              <a:rPr lang="en-US" sz="3100" dirty="0">
                <a:solidFill>
                  <a:schemeClr val="tx1"/>
                </a:solidFill>
              </a:rPr>
              <a:t>ofgem.gov.uk</a:t>
            </a:r>
            <a:br>
              <a:rPr lang="en-US" dirty="0"/>
            </a:br>
            <a:r>
              <a:rPr lang="en-US" sz="3100" dirty="0"/>
              <a:t>Energy Savings Trust (EST) – </a:t>
            </a:r>
            <a:r>
              <a:rPr lang="en-US" sz="3100" dirty="0">
                <a:solidFill>
                  <a:schemeClr val="tx1"/>
                </a:solidFill>
              </a:rPr>
              <a:t>energysavingtrust.org.uk</a:t>
            </a:r>
            <a:br>
              <a:rPr lang="en-US" dirty="0"/>
            </a:br>
            <a:br>
              <a:rPr lang="en-US" dirty="0"/>
            </a:br>
            <a:endParaRPr lang="en-US" dirty="0"/>
          </a:p>
        </p:txBody>
      </p:sp>
      <p:pic>
        <p:nvPicPr>
          <p:cNvPr id="3" name="Picture 6">
            <a:extLst>
              <a:ext uri="{FF2B5EF4-FFF2-40B4-BE49-F238E27FC236}">
                <a16:creationId xmlns:a16="http://schemas.microsoft.com/office/drawing/2014/main" id="{66D86901-F9DC-6D00-5ADE-10388A60F821}"/>
              </a:ext>
            </a:extLst>
          </p:cNvPr>
          <p:cNvPicPr>
            <a:picLocks noChangeAspect="1" noChangeArrowheads="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673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8B3EF-3233-0CA6-F424-2335D55561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34FF66-8B73-7D32-29CD-4023AC757EDA}"/>
              </a:ext>
            </a:extLst>
          </p:cNvPr>
          <p:cNvSpPr>
            <a:spLocks noGrp="1"/>
          </p:cNvSpPr>
          <p:nvPr>
            <p:ph type="title"/>
          </p:nvPr>
        </p:nvSpPr>
        <p:spPr>
          <a:xfrm>
            <a:off x="677334" y="609600"/>
            <a:ext cx="8423123" cy="707571"/>
          </a:xfrm>
        </p:spPr>
        <p:txBody>
          <a:bodyPr>
            <a:normAutofit fontScale="90000"/>
          </a:bodyPr>
          <a:lstStyle/>
          <a:p>
            <a:pPr>
              <a:spcAft>
                <a:spcPts val="1200"/>
              </a:spcAft>
            </a:pPr>
            <a:r>
              <a:rPr lang="en-US" dirty="0"/>
              <a:t>Thank you for attending</a:t>
            </a:r>
            <a:br>
              <a:rPr lang="en-US" dirty="0"/>
            </a:br>
            <a:br>
              <a:rPr lang="en-US" dirty="0"/>
            </a:br>
            <a:r>
              <a:rPr lang="en-US" sz="3100" dirty="0">
                <a:solidFill>
                  <a:srgbClr val="808080"/>
                </a:solidFill>
                <a:latin typeface="Poppins" panose="00000500000000000000" pitchFamily="2" charset="0"/>
                <a:ea typeface="+mn-ea"/>
                <a:cs typeface="+mn-cs"/>
              </a:rPr>
              <a:t>If you have any further queries we are available </a:t>
            </a:r>
            <a:br>
              <a:rPr lang="en-US" sz="3100" dirty="0">
                <a:solidFill>
                  <a:schemeClr val="tx1"/>
                </a:solidFill>
              </a:rPr>
            </a:br>
            <a:br>
              <a:rPr lang="en-US" sz="3100" dirty="0">
                <a:solidFill>
                  <a:schemeClr val="tx1"/>
                </a:solidFill>
              </a:rPr>
            </a:br>
            <a:r>
              <a:rPr lang="en-US" sz="3100" dirty="0">
                <a:solidFill>
                  <a:srgbClr val="808080"/>
                </a:solidFill>
                <a:latin typeface="Poppins" panose="00000500000000000000" pitchFamily="2" charset="0"/>
                <a:ea typeface="+mn-ea"/>
                <a:cs typeface="+mn-cs"/>
              </a:rPr>
              <a:t>Contact CAN energy team at</a:t>
            </a:r>
            <a:br>
              <a:rPr lang="en-US" sz="3100" dirty="0">
                <a:solidFill>
                  <a:schemeClr val="tx1"/>
                </a:solidFill>
              </a:rPr>
            </a:br>
            <a:br>
              <a:rPr lang="en-US" sz="3100" dirty="0">
                <a:solidFill>
                  <a:schemeClr val="tx1"/>
                </a:solidFill>
              </a:rPr>
            </a:br>
            <a:r>
              <a:rPr lang="en-US" sz="3100" b="1" dirty="0">
                <a:solidFill>
                  <a:srgbClr val="808080"/>
                </a:solidFill>
                <a:latin typeface="Poppins" panose="00000500000000000000" pitchFamily="2" charset="0"/>
                <a:ea typeface="+mn-ea"/>
                <a:cs typeface="+mn-cs"/>
                <a:hlinkClick r:id="rId2">
                  <a:extLst>
                    <a:ext uri="{A12FA001-AC4F-418D-AE19-62706E023703}">
                      <ahyp:hlinkClr xmlns:ahyp="http://schemas.microsoft.com/office/drawing/2018/hyperlinkcolor" val="tx"/>
                    </a:ext>
                  </a:extLst>
                </a:hlinkClick>
              </a:rPr>
              <a:t>renewables@ca-north.org.uk</a:t>
            </a:r>
            <a:br>
              <a:rPr lang="en-US" sz="3100" dirty="0">
                <a:solidFill>
                  <a:schemeClr val="tx1"/>
                </a:solidFill>
              </a:rPr>
            </a:br>
            <a:br>
              <a:rPr lang="en-US" sz="3100" dirty="0">
                <a:solidFill>
                  <a:schemeClr val="tx1"/>
                </a:solidFill>
              </a:rPr>
            </a:br>
            <a:r>
              <a:rPr lang="en-US" sz="3100" dirty="0">
                <a:solidFill>
                  <a:srgbClr val="808080"/>
                </a:solidFill>
                <a:latin typeface="Poppins" panose="00000500000000000000" pitchFamily="2" charset="0"/>
                <a:ea typeface="+mn-ea"/>
                <a:cs typeface="+mn-cs"/>
              </a:rPr>
              <a:t>or </a:t>
            </a:r>
            <a:br>
              <a:rPr lang="en-US" sz="3100" dirty="0">
                <a:solidFill>
                  <a:srgbClr val="808080"/>
                </a:solidFill>
                <a:latin typeface="Poppins" panose="00000500000000000000" pitchFamily="2" charset="0"/>
                <a:ea typeface="+mn-ea"/>
                <a:cs typeface="+mn-cs"/>
              </a:rPr>
            </a:br>
            <a:br>
              <a:rPr lang="en-US" sz="3100" dirty="0">
                <a:solidFill>
                  <a:srgbClr val="808080"/>
                </a:solidFill>
                <a:latin typeface="Poppins" panose="00000500000000000000" pitchFamily="2" charset="0"/>
                <a:ea typeface="+mn-ea"/>
                <a:cs typeface="+mn-cs"/>
              </a:rPr>
            </a:br>
            <a:r>
              <a:rPr lang="en-US" sz="3100" dirty="0">
                <a:solidFill>
                  <a:srgbClr val="808080"/>
                </a:solidFill>
                <a:latin typeface="Poppins" panose="00000500000000000000" pitchFamily="2" charset="0"/>
                <a:ea typeface="+mn-ea"/>
                <a:cs typeface="+mn-cs"/>
              </a:rPr>
              <a:t>Telephone 01670 517 178</a:t>
            </a:r>
            <a:br>
              <a:rPr lang="en-US" sz="3100" dirty="0"/>
            </a:br>
            <a:br>
              <a:rPr lang="en-US" dirty="0"/>
            </a:br>
            <a:endParaRPr lang="en-US" dirty="0"/>
          </a:p>
        </p:txBody>
      </p:sp>
      <p:pic>
        <p:nvPicPr>
          <p:cNvPr id="5" name="Picture 4" descr="A green and white logo&#10;&#10;AI-generated content may be incorrect.">
            <a:extLst>
              <a:ext uri="{FF2B5EF4-FFF2-40B4-BE49-F238E27FC236}">
                <a16:creationId xmlns:a16="http://schemas.microsoft.com/office/drawing/2014/main" id="{0284E3F7-127D-E69F-DC4E-39A6CE808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529" y="2491451"/>
            <a:ext cx="3361111" cy="2184722"/>
          </a:xfrm>
          <a:prstGeom prst="rect">
            <a:avLst/>
          </a:prstGeom>
        </p:spPr>
      </p:pic>
    </p:spTree>
    <p:extLst>
      <p:ext uri="{BB962C8B-B14F-4D97-AF65-F5344CB8AC3E}">
        <p14:creationId xmlns:p14="http://schemas.microsoft.com/office/powerpoint/2010/main" val="425937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eople sitting on a grass field and enjoying the sun">
            <a:extLst>
              <a:ext uri="{FF2B5EF4-FFF2-40B4-BE49-F238E27FC236}">
                <a16:creationId xmlns:a16="http://schemas.microsoft.com/office/drawing/2014/main" id="{E3559940-BA5F-F682-94A0-29F8C690558D}"/>
              </a:ext>
            </a:extLst>
          </p:cNvPr>
          <p:cNvPicPr>
            <a:picLocks noChangeAspect="1"/>
          </p:cNvPicPr>
          <p:nvPr/>
        </p:nvPicPr>
        <p:blipFill>
          <a:blip r:embed="rId2"/>
          <a:srcRect l="21466" r="1425"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D4873C0-27E7-1A0F-5018-FFC0812DE199}"/>
              </a:ext>
            </a:extLst>
          </p:cNvPr>
          <p:cNvSpPr>
            <a:spLocks noGrp="1"/>
          </p:cNvSpPr>
          <p:nvPr>
            <p:ph type="title"/>
          </p:nvPr>
        </p:nvSpPr>
        <p:spPr>
          <a:xfrm>
            <a:off x="677333" y="609600"/>
            <a:ext cx="3851123" cy="1320800"/>
          </a:xfrm>
        </p:spPr>
        <p:txBody>
          <a:bodyPr>
            <a:normAutofit/>
          </a:bodyPr>
          <a:lstStyle/>
          <a:p>
            <a:pPr>
              <a:lnSpc>
                <a:spcPct val="90000"/>
              </a:lnSpc>
            </a:pPr>
            <a:r>
              <a:rPr lang="en-US" sz="3200" dirty="0"/>
              <a:t>How is the climate changing?</a:t>
            </a:r>
            <a:endParaRPr lang="en-GB" sz="3100" dirty="0"/>
          </a:p>
        </p:txBody>
      </p:sp>
      <p:sp>
        <p:nvSpPr>
          <p:cNvPr id="18" name="Content Placeholder 2">
            <a:extLst>
              <a:ext uri="{FF2B5EF4-FFF2-40B4-BE49-F238E27FC236}">
                <a16:creationId xmlns:a16="http://schemas.microsoft.com/office/drawing/2014/main" id="{8C88CBB9-AFC3-3129-758E-011BB7C1B069}"/>
              </a:ext>
            </a:extLst>
          </p:cNvPr>
          <p:cNvSpPr>
            <a:spLocks noGrp="1"/>
          </p:cNvSpPr>
          <p:nvPr>
            <p:ph idx="1"/>
          </p:nvPr>
        </p:nvSpPr>
        <p:spPr>
          <a:xfrm>
            <a:off x="677334" y="2160589"/>
            <a:ext cx="3851122" cy="3880773"/>
          </a:xfrm>
        </p:spPr>
        <p:txBody>
          <a:bodyPr>
            <a:normAutofit fontScale="92500" lnSpcReduction="10000"/>
          </a:bodyPr>
          <a:lstStyle/>
          <a:p>
            <a:r>
              <a:rPr lang="en-US" dirty="0">
                <a:solidFill>
                  <a:srgbClr val="808080"/>
                </a:solidFill>
                <a:latin typeface="Poppins" panose="00000500000000000000" pitchFamily="2" charset="0"/>
              </a:rPr>
              <a:t>Record temperatures across the world, this year the hottest ever</a:t>
            </a:r>
          </a:p>
          <a:p>
            <a:r>
              <a:rPr lang="en-US" dirty="0">
                <a:solidFill>
                  <a:srgbClr val="808080"/>
                </a:solidFill>
                <a:latin typeface="Poppins" panose="00000500000000000000" pitchFamily="2" charset="0"/>
              </a:rPr>
              <a:t>Unusual and extreme weather events</a:t>
            </a:r>
          </a:p>
          <a:p>
            <a:r>
              <a:rPr lang="en-US" dirty="0">
                <a:solidFill>
                  <a:srgbClr val="808080"/>
                </a:solidFill>
                <a:latin typeface="Poppins" panose="00000500000000000000" pitchFamily="2" charset="0"/>
              </a:rPr>
              <a:t>More prolonged natural events such as wildfires, typhoons and flooding</a:t>
            </a:r>
          </a:p>
          <a:p>
            <a:r>
              <a:rPr lang="en-US" dirty="0">
                <a:solidFill>
                  <a:srgbClr val="808080"/>
                </a:solidFill>
                <a:latin typeface="Poppins" panose="00000500000000000000" pitchFamily="2" charset="0"/>
              </a:rPr>
              <a:t>Disappearance of ice across the world leading to rising sea levels</a:t>
            </a:r>
          </a:p>
          <a:p>
            <a:r>
              <a:rPr lang="en-US" dirty="0">
                <a:solidFill>
                  <a:srgbClr val="808080"/>
                </a:solidFill>
                <a:latin typeface="Poppins" panose="00000500000000000000" pitchFamily="2" charset="0"/>
              </a:rPr>
              <a:t>Areas of tundra melting releasing huge amounts of methane</a:t>
            </a:r>
            <a:endParaRPr lang="en-GB" dirty="0">
              <a:solidFill>
                <a:srgbClr val="808080"/>
              </a:solidFill>
              <a:latin typeface="Poppins" panose="00000500000000000000" pitchFamily="2" charset="0"/>
            </a:endParaRPr>
          </a:p>
        </p:txBody>
      </p:sp>
      <p:pic>
        <p:nvPicPr>
          <p:cNvPr id="4" name="Picture 6">
            <a:extLst>
              <a:ext uri="{FF2B5EF4-FFF2-40B4-BE49-F238E27FC236}">
                <a16:creationId xmlns:a16="http://schemas.microsoft.com/office/drawing/2014/main" id="{D0F7463D-3840-B797-B843-453CF037CF19}"/>
              </a:ext>
            </a:extLst>
          </p:cNvPr>
          <p:cNvPicPr>
            <a:picLocks noChangeAspect="1" noChangeArrowheads="1"/>
          </p:cNvPicPr>
          <p:nvPr/>
        </p:nvPicPr>
        <p:blipFill>
          <a:blip r:embed="rId3">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92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63DA3-1D7F-6D06-B1CB-4984AB93F6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65145-B106-7BD6-625C-EE9AF1180624}"/>
              </a:ext>
            </a:extLst>
          </p:cNvPr>
          <p:cNvSpPr>
            <a:spLocks noGrp="1"/>
          </p:cNvSpPr>
          <p:nvPr>
            <p:ph type="title"/>
          </p:nvPr>
        </p:nvSpPr>
        <p:spPr>
          <a:xfrm>
            <a:off x="1847461" y="609600"/>
            <a:ext cx="7426540" cy="1320800"/>
          </a:xfrm>
        </p:spPr>
        <p:txBody>
          <a:bodyPr>
            <a:normAutofit fontScale="90000"/>
          </a:bodyPr>
          <a:lstStyle/>
          <a:p>
            <a:pPr algn="ctr"/>
            <a:r>
              <a:rPr lang="en-US" dirty="0"/>
              <a:t>The importance of considering the Fabric First approach with Retrofit</a:t>
            </a:r>
            <a:br>
              <a:rPr lang="en-US" dirty="0"/>
            </a:br>
            <a:endParaRPr lang="en-GB" dirty="0"/>
          </a:p>
        </p:txBody>
      </p:sp>
      <p:sp>
        <p:nvSpPr>
          <p:cNvPr id="3" name="Content Placeholder 2">
            <a:extLst>
              <a:ext uri="{FF2B5EF4-FFF2-40B4-BE49-F238E27FC236}">
                <a16:creationId xmlns:a16="http://schemas.microsoft.com/office/drawing/2014/main" id="{EC206584-67D4-BE8C-513B-67AF32A3BD79}"/>
              </a:ext>
            </a:extLst>
          </p:cNvPr>
          <p:cNvSpPr>
            <a:spLocks noGrp="1"/>
          </p:cNvSpPr>
          <p:nvPr>
            <p:ph idx="1"/>
          </p:nvPr>
        </p:nvSpPr>
        <p:spPr/>
        <p:txBody>
          <a:bodyPr/>
          <a:lstStyle/>
          <a:p>
            <a:r>
              <a:rPr lang="en-US" b="0" i="0" dirty="0">
                <a:solidFill>
                  <a:srgbClr val="808080"/>
                </a:solidFill>
                <a:effectLst/>
                <a:latin typeface="Poppins" panose="00000500000000000000" pitchFamily="2" charset="0"/>
              </a:rPr>
              <a:t>The Fabric First approach to net-zero retrofitting involves improving a building's energy performance primarily through modifications to its physical fabric, rather than solely relying on advanced technologies and renewable energy systems. </a:t>
            </a:r>
          </a:p>
          <a:p>
            <a:r>
              <a:rPr lang="en-US" b="0" i="0" dirty="0">
                <a:solidFill>
                  <a:srgbClr val="808080"/>
                </a:solidFill>
                <a:effectLst/>
                <a:latin typeface="Poppins" panose="00000500000000000000" pitchFamily="2" charset="0"/>
              </a:rPr>
              <a:t>This approach </a:t>
            </a:r>
            <a:r>
              <a:rPr lang="en-US" b="0" i="0" dirty="0" err="1">
                <a:solidFill>
                  <a:srgbClr val="808080"/>
                </a:solidFill>
                <a:effectLst/>
                <a:latin typeface="Poppins" panose="00000500000000000000" pitchFamily="2" charset="0"/>
              </a:rPr>
              <a:t>emphasises</a:t>
            </a:r>
            <a:r>
              <a:rPr lang="en-US" b="0" i="0" dirty="0">
                <a:solidFill>
                  <a:srgbClr val="808080"/>
                </a:solidFill>
                <a:effectLst/>
                <a:latin typeface="Poppins" panose="00000500000000000000" pitchFamily="2" charset="0"/>
              </a:rPr>
              <a:t> </a:t>
            </a:r>
            <a:r>
              <a:rPr lang="en-US" b="0" i="0" dirty="0" err="1">
                <a:solidFill>
                  <a:srgbClr val="808080"/>
                </a:solidFill>
                <a:effectLst/>
                <a:latin typeface="Poppins" panose="00000500000000000000" pitchFamily="2" charset="0"/>
              </a:rPr>
              <a:t>minimising</a:t>
            </a:r>
            <a:r>
              <a:rPr lang="en-US" b="0" i="0" dirty="0">
                <a:solidFill>
                  <a:srgbClr val="808080"/>
                </a:solidFill>
                <a:effectLst/>
                <a:latin typeface="Poppins" panose="00000500000000000000" pitchFamily="2" charset="0"/>
              </a:rPr>
              <a:t> energy demand by enhancing the building envelope and employing passive design strategies to reduce the amount of energy a building uses.</a:t>
            </a:r>
            <a:endParaRPr lang="en-GB" dirty="0"/>
          </a:p>
        </p:txBody>
      </p:sp>
      <p:pic>
        <p:nvPicPr>
          <p:cNvPr id="1026" name="Picture 6">
            <a:extLst>
              <a:ext uri="{FF2B5EF4-FFF2-40B4-BE49-F238E27FC236}">
                <a16:creationId xmlns:a16="http://schemas.microsoft.com/office/drawing/2014/main" id="{BDDF18B5-629F-8906-D2F6-E890C10A3E69}"/>
              </a:ext>
            </a:extLst>
          </p:cNvPr>
          <p:cNvPicPr>
            <a:picLocks noChangeAspect="1" noChangeArrowheads="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010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C06B0-3D00-DFEE-3127-B868EA743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0FBB2-5108-B945-E36C-6B2233976A41}"/>
              </a:ext>
            </a:extLst>
          </p:cNvPr>
          <p:cNvSpPr>
            <a:spLocks noGrp="1"/>
          </p:cNvSpPr>
          <p:nvPr>
            <p:ph type="title"/>
          </p:nvPr>
        </p:nvSpPr>
        <p:spPr>
          <a:xfrm>
            <a:off x="1847461" y="609600"/>
            <a:ext cx="7426540" cy="1320800"/>
          </a:xfrm>
        </p:spPr>
        <p:txBody>
          <a:bodyPr>
            <a:normAutofit/>
          </a:bodyPr>
          <a:lstStyle/>
          <a:p>
            <a:pPr algn="ctr"/>
            <a:r>
              <a:rPr lang="en-US"/>
              <a:t>What is Retrofit?</a:t>
            </a:r>
            <a:br>
              <a:rPr lang="en-US"/>
            </a:br>
            <a:endParaRPr lang="en-GB"/>
          </a:p>
        </p:txBody>
      </p:sp>
      <p:sp>
        <p:nvSpPr>
          <p:cNvPr id="3" name="Content Placeholder 2">
            <a:extLst>
              <a:ext uri="{FF2B5EF4-FFF2-40B4-BE49-F238E27FC236}">
                <a16:creationId xmlns:a16="http://schemas.microsoft.com/office/drawing/2014/main" id="{5A50C091-3427-DAF7-DDEF-36D2ED979D79}"/>
              </a:ext>
            </a:extLst>
          </p:cNvPr>
          <p:cNvSpPr>
            <a:spLocks noGrp="1"/>
          </p:cNvSpPr>
          <p:nvPr>
            <p:ph idx="1"/>
          </p:nvPr>
        </p:nvSpPr>
        <p:spPr>
          <a:xfrm>
            <a:off x="677333" y="1455174"/>
            <a:ext cx="9036937" cy="4793226"/>
          </a:xfrm>
        </p:spPr>
        <p:txBody>
          <a:bodyPr>
            <a:normAutofit/>
          </a:bodyPr>
          <a:lstStyle/>
          <a:p>
            <a:pPr>
              <a:lnSpc>
                <a:spcPts val="2400"/>
              </a:lnSpc>
              <a:spcAft>
                <a:spcPts val="800"/>
              </a:spcAft>
            </a:pPr>
            <a:r>
              <a:rPr lang="en-GB" sz="2000" dirty="0">
                <a:solidFill>
                  <a:srgbClr val="808080"/>
                </a:solidFill>
                <a:latin typeface="Poppins" panose="00000500000000000000" pitchFamily="2" charset="0"/>
              </a:rPr>
              <a:t>Retrofit refers to any improvement work on an existing building to improve its energy efficiency, making them :</a:t>
            </a:r>
          </a:p>
          <a:p>
            <a:pPr lvl="1">
              <a:lnSpc>
                <a:spcPts val="2400"/>
              </a:lnSpc>
              <a:spcAft>
                <a:spcPts val="800"/>
              </a:spcAft>
            </a:pPr>
            <a:r>
              <a:rPr lang="en-GB" sz="1800" dirty="0">
                <a:solidFill>
                  <a:srgbClr val="808080"/>
                </a:solidFill>
                <a:latin typeface="Poppins" panose="00000500000000000000" pitchFamily="2" charset="0"/>
              </a:rPr>
              <a:t>easier to heat</a:t>
            </a:r>
          </a:p>
          <a:p>
            <a:pPr lvl="1">
              <a:lnSpc>
                <a:spcPts val="2400"/>
              </a:lnSpc>
              <a:spcAft>
                <a:spcPts val="800"/>
              </a:spcAft>
            </a:pPr>
            <a:r>
              <a:rPr lang="en-GB" sz="1800" dirty="0">
                <a:solidFill>
                  <a:srgbClr val="808080"/>
                </a:solidFill>
                <a:latin typeface="Poppins" panose="00000500000000000000" pitchFamily="2" charset="0"/>
              </a:rPr>
              <a:t>able to retain that heat for longer</a:t>
            </a:r>
          </a:p>
          <a:p>
            <a:pPr lvl="1">
              <a:lnSpc>
                <a:spcPct val="90000"/>
              </a:lnSpc>
            </a:pPr>
            <a:r>
              <a:rPr lang="en-GB" sz="1800" dirty="0">
                <a:solidFill>
                  <a:srgbClr val="808080"/>
                </a:solidFill>
                <a:latin typeface="Poppins" panose="00000500000000000000" pitchFamily="2" charset="0"/>
              </a:rPr>
              <a:t>replacing fossil fuels with renewable energy</a:t>
            </a:r>
          </a:p>
          <a:p>
            <a:pPr marL="457200" lvl="1" indent="0">
              <a:lnSpc>
                <a:spcPct val="90000"/>
              </a:lnSpc>
              <a:buNone/>
            </a:pPr>
            <a:endParaRPr lang="en-GB" sz="1500" dirty="0">
              <a:solidFill>
                <a:srgbClr val="808080"/>
              </a:solidFill>
              <a:latin typeface="Poppins" panose="00000500000000000000" pitchFamily="2" charset="0"/>
            </a:endParaRPr>
          </a:p>
          <a:p>
            <a:pPr>
              <a:lnSpc>
                <a:spcPct val="90000"/>
              </a:lnSpc>
            </a:pPr>
            <a:r>
              <a:rPr lang="en-GB" sz="2000" dirty="0">
                <a:solidFill>
                  <a:srgbClr val="808080"/>
                </a:solidFill>
                <a:latin typeface="Poppins" panose="00000500000000000000" pitchFamily="2" charset="0"/>
              </a:rPr>
              <a:t>In the UK we are facing two big problems:</a:t>
            </a:r>
          </a:p>
          <a:p>
            <a:pPr lvl="1">
              <a:lnSpc>
                <a:spcPct val="90000"/>
              </a:lnSpc>
            </a:pPr>
            <a:r>
              <a:rPr lang="en-GB" sz="1800" dirty="0">
                <a:solidFill>
                  <a:srgbClr val="808080"/>
                </a:solidFill>
                <a:latin typeface="Poppins" panose="00000500000000000000" pitchFamily="2" charset="0"/>
              </a:rPr>
              <a:t>Rising energy prices and </a:t>
            </a:r>
          </a:p>
          <a:p>
            <a:pPr lvl="1">
              <a:lnSpc>
                <a:spcPct val="90000"/>
              </a:lnSpc>
            </a:pPr>
            <a:r>
              <a:rPr lang="en-GB" sz="1800" dirty="0">
                <a:solidFill>
                  <a:srgbClr val="808080"/>
                </a:solidFill>
                <a:latin typeface="Poppins" panose="00000500000000000000" pitchFamily="2" charset="0"/>
              </a:rPr>
              <a:t>The urgent need to reduce carbon emissions if we’re to reach net-zero by 2050</a:t>
            </a:r>
          </a:p>
          <a:p>
            <a:endParaRPr lang="en-GB" dirty="0"/>
          </a:p>
        </p:txBody>
      </p:sp>
      <p:pic>
        <p:nvPicPr>
          <p:cNvPr id="1026" name="Picture 6">
            <a:extLst>
              <a:ext uri="{FF2B5EF4-FFF2-40B4-BE49-F238E27FC236}">
                <a16:creationId xmlns:a16="http://schemas.microsoft.com/office/drawing/2014/main" id="{E87E72A1-EC3C-3A11-4C69-ED4701E4CF71}"/>
              </a:ext>
            </a:extLst>
          </p:cNvPr>
          <p:cNvPicPr>
            <a:picLocks noChangeAspect="1" noChangeArrowheads="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12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3FE9-4EA5-A8E4-C03D-B85A37E269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C42F0-3D97-C227-2970-3C8CDC3FA0B4}"/>
              </a:ext>
            </a:extLst>
          </p:cNvPr>
          <p:cNvSpPr>
            <a:spLocks noGrp="1"/>
          </p:cNvSpPr>
          <p:nvPr>
            <p:ph type="title"/>
          </p:nvPr>
        </p:nvSpPr>
        <p:spPr>
          <a:xfrm>
            <a:off x="1847461" y="609600"/>
            <a:ext cx="7426540" cy="1320800"/>
          </a:xfrm>
        </p:spPr>
        <p:txBody>
          <a:bodyPr>
            <a:normAutofit/>
          </a:bodyPr>
          <a:lstStyle/>
          <a:p>
            <a:pPr algn="ctr"/>
            <a:r>
              <a:rPr lang="en-US"/>
              <a:t>Benefits of Retrofit</a:t>
            </a:r>
            <a:br>
              <a:rPr lang="en-US"/>
            </a:br>
            <a:endParaRPr lang="en-GB"/>
          </a:p>
        </p:txBody>
      </p:sp>
      <p:sp>
        <p:nvSpPr>
          <p:cNvPr id="3" name="Content Placeholder 2">
            <a:extLst>
              <a:ext uri="{FF2B5EF4-FFF2-40B4-BE49-F238E27FC236}">
                <a16:creationId xmlns:a16="http://schemas.microsoft.com/office/drawing/2014/main" id="{D7201F51-3594-56DB-6229-D35F1B26D628}"/>
              </a:ext>
            </a:extLst>
          </p:cNvPr>
          <p:cNvSpPr>
            <a:spLocks noGrp="1"/>
          </p:cNvSpPr>
          <p:nvPr>
            <p:ph idx="1"/>
          </p:nvPr>
        </p:nvSpPr>
        <p:spPr>
          <a:xfrm>
            <a:off x="677334" y="1514169"/>
            <a:ext cx="8596668" cy="4527194"/>
          </a:xfrm>
        </p:spPr>
        <p:txBody>
          <a:bodyPr>
            <a:normAutofit/>
          </a:bodyPr>
          <a:lstStyle/>
          <a:p>
            <a:pPr>
              <a:lnSpc>
                <a:spcPts val="2400"/>
              </a:lnSpc>
              <a:spcAft>
                <a:spcPts val="800"/>
              </a:spcAft>
            </a:pPr>
            <a:r>
              <a:rPr lang="en-GB" dirty="0">
                <a:solidFill>
                  <a:srgbClr val="808080"/>
                </a:solidFill>
                <a:latin typeface="Poppins" panose="00000500000000000000" pitchFamily="2" charset="0"/>
              </a:rPr>
              <a:t>Retrofitting our homes and buildings is one of the biggest challenges the UK faces in our efforts to reach net zero</a:t>
            </a:r>
          </a:p>
          <a:p>
            <a:pPr>
              <a:lnSpc>
                <a:spcPts val="2400"/>
              </a:lnSpc>
              <a:spcAft>
                <a:spcPts val="800"/>
              </a:spcAft>
            </a:pPr>
            <a:r>
              <a:rPr lang="en-GB" dirty="0">
                <a:solidFill>
                  <a:srgbClr val="808080"/>
                </a:solidFill>
                <a:latin typeface="Poppins" panose="00000500000000000000" pitchFamily="2" charset="0"/>
              </a:rPr>
              <a:t>Many homes aren’t fit for purpose, in fact the UK has some of the oldest and worst housing stock in Europe in terms of energy efficiency. UK homes accounted for 17% of all carbon emissions in 2022 </a:t>
            </a:r>
          </a:p>
          <a:p>
            <a:pPr>
              <a:lnSpc>
                <a:spcPts val="2400"/>
              </a:lnSpc>
              <a:spcAft>
                <a:spcPts val="800"/>
              </a:spcAft>
            </a:pPr>
            <a:r>
              <a:rPr lang="en-GB" dirty="0">
                <a:solidFill>
                  <a:srgbClr val="808080"/>
                </a:solidFill>
                <a:latin typeface="Poppins" panose="00000500000000000000" pitchFamily="2" charset="0"/>
              </a:rPr>
              <a:t>Heat is constantly leaking out through windows, doors, and uninsulated walls, making our heating systems work harder costing more money and providing less warmth</a:t>
            </a:r>
          </a:p>
          <a:p>
            <a:pPr>
              <a:lnSpc>
                <a:spcPts val="2400"/>
              </a:lnSpc>
              <a:spcAft>
                <a:spcPts val="800"/>
              </a:spcAft>
            </a:pPr>
            <a:r>
              <a:rPr lang="en-GB" dirty="0">
                <a:solidFill>
                  <a:srgbClr val="808080"/>
                </a:solidFill>
                <a:latin typeface="Poppins" panose="00000500000000000000" pitchFamily="2" charset="0"/>
              </a:rPr>
              <a:t>We’re paying for wasted energy</a:t>
            </a:r>
          </a:p>
          <a:p>
            <a:endParaRPr lang="en-GB" sz="2000" dirty="0"/>
          </a:p>
        </p:txBody>
      </p:sp>
      <p:pic>
        <p:nvPicPr>
          <p:cNvPr id="1026" name="Picture 6">
            <a:extLst>
              <a:ext uri="{FF2B5EF4-FFF2-40B4-BE49-F238E27FC236}">
                <a16:creationId xmlns:a16="http://schemas.microsoft.com/office/drawing/2014/main" id="{2B3AA7F9-D0DE-F0A0-AF71-D4B1ED82AA81}"/>
              </a:ext>
            </a:extLst>
          </p:cNvPr>
          <p:cNvPicPr>
            <a:picLocks noChangeAspect="1" noChangeArrowheads="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657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1B3C1-2DDC-90E9-F1E1-535F07CFD4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073A6-B93F-7D2A-7CCA-24F754C16CE1}"/>
              </a:ext>
            </a:extLst>
          </p:cNvPr>
          <p:cNvSpPr>
            <a:spLocks noGrp="1"/>
          </p:cNvSpPr>
          <p:nvPr>
            <p:ph type="title"/>
          </p:nvPr>
        </p:nvSpPr>
        <p:spPr>
          <a:xfrm>
            <a:off x="1847461" y="609600"/>
            <a:ext cx="7426540" cy="1320800"/>
          </a:xfrm>
        </p:spPr>
        <p:txBody>
          <a:bodyPr>
            <a:normAutofit/>
          </a:bodyPr>
          <a:lstStyle/>
          <a:p>
            <a:pPr algn="ctr"/>
            <a:r>
              <a:rPr lang="en-US"/>
              <a:t>Examples of Retrofit</a:t>
            </a:r>
            <a:br>
              <a:rPr lang="en-US"/>
            </a:br>
            <a:endParaRPr lang="en-GB"/>
          </a:p>
        </p:txBody>
      </p:sp>
      <p:sp>
        <p:nvSpPr>
          <p:cNvPr id="3" name="Content Placeholder 2">
            <a:extLst>
              <a:ext uri="{FF2B5EF4-FFF2-40B4-BE49-F238E27FC236}">
                <a16:creationId xmlns:a16="http://schemas.microsoft.com/office/drawing/2014/main" id="{271EE399-4DE7-E968-E676-6E09836C671D}"/>
              </a:ext>
            </a:extLst>
          </p:cNvPr>
          <p:cNvSpPr>
            <a:spLocks noGrp="1"/>
          </p:cNvSpPr>
          <p:nvPr>
            <p:ph idx="1"/>
          </p:nvPr>
        </p:nvSpPr>
        <p:spPr>
          <a:xfrm>
            <a:off x="677333" y="1563329"/>
            <a:ext cx="8948447" cy="4478033"/>
          </a:xfrm>
        </p:spPr>
        <p:txBody>
          <a:bodyPr>
            <a:normAutofit/>
          </a:bodyPr>
          <a:lstStyle/>
          <a:p>
            <a:pPr>
              <a:lnSpc>
                <a:spcPts val="2400"/>
              </a:lnSpc>
              <a:spcAft>
                <a:spcPts val="800"/>
              </a:spcAft>
            </a:pPr>
            <a:r>
              <a:rPr lang="en-GB" dirty="0">
                <a:solidFill>
                  <a:srgbClr val="808080"/>
                </a:solidFill>
                <a:latin typeface="Poppins" panose="00000500000000000000" pitchFamily="2" charset="0"/>
              </a:rPr>
              <a:t>Prioritising energy efficiency measures</a:t>
            </a:r>
          </a:p>
          <a:p>
            <a:r>
              <a:rPr lang="en-GB" dirty="0">
                <a:solidFill>
                  <a:srgbClr val="808080"/>
                </a:solidFill>
                <a:latin typeface="Poppins" panose="00000500000000000000" pitchFamily="2" charset="0"/>
              </a:rPr>
              <a:t>Insulation :</a:t>
            </a:r>
          </a:p>
          <a:p>
            <a:pPr lvl="1"/>
            <a:r>
              <a:rPr lang="en-US" dirty="0">
                <a:solidFill>
                  <a:srgbClr val="808080"/>
                </a:solidFill>
                <a:latin typeface="Poppins" panose="00000500000000000000" pitchFamily="2" charset="0"/>
              </a:rPr>
              <a:t>Loft</a:t>
            </a:r>
            <a:r>
              <a:rPr lang="en-US" sz="1800" dirty="0"/>
              <a:t> </a:t>
            </a:r>
            <a:r>
              <a:rPr lang="en-US" dirty="0">
                <a:solidFill>
                  <a:srgbClr val="808080"/>
                </a:solidFill>
                <a:latin typeface="Poppins" panose="00000500000000000000" pitchFamily="2" charset="0"/>
              </a:rPr>
              <a:t>Insulation</a:t>
            </a:r>
          </a:p>
          <a:p>
            <a:pPr lvl="1"/>
            <a:r>
              <a:rPr lang="en-US" dirty="0">
                <a:solidFill>
                  <a:srgbClr val="808080"/>
                </a:solidFill>
                <a:latin typeface="Poppins" panose="00000500000000000000" pitchFamily="2" charset="0"/>
              </a:rPr>
              <a:t>Wall insulation: Cavity, Internal and External wall insulation</a:t>
            </a:r>
          </a:p>
          <a:p>
            <a:pPr lvl="1"/>
            <a:r>
              <a:rPr lang="en-US" dirty="0">
                <a:solidFill>
                  <a:srgbClr val="808080"/>
                </a:solidFill>
                <a:latin typeface="Poppins" panose="00000500000000000000" pitchFamily="2" charset="0"/>
              </a:rPr>
              <a:t>Floor insulation</a:t>
            </a:r>
          </a:p>
          <a:p>
            <a:pPr lvl="1"/>
            <a:endParaRPr lang="en-GB" kern="0" dirty="0">
              <a:solidFill>
                <a:srgbClr val="1C0533"/>
              </a:solidFill>
              <a:effectLst/>
              <a:latin typeface="Noto Sans" panose="020B0502040504020204" pitchFamily="34" charset="0"/>
              <a:ea typeface="Times New Roman" panose="02020603050405020304" pitchFamily="18" charset="0"/>
            </a:endParaRPr>
          </a:p>
          <a:p>
            <a:r>
              <a:rPr lang="en-GB" dirty="0">
                <a:solidFill>
                  <a:srgbClr val="808080"/>
                </a:solidFill>
                <a:latin typeface="Poppins" panose="00000500000000000000" pitchFamily="2" charset="0"/>
              </a:rPr>
              <a:t>Draught-proofing and ventilation </a:t>
            </a:r>
          </a:p>
          <a:p>
            <a:r>
              <a:rPr lang="en-GB" dirty="0">
                <a:solidFill>
                  <a:srgbClr val="808080"/>
                </a:solidFill>
                <a:latin typeface="Poppins" panose="00000500000000000000" pitchFamily="2" charset="0"/>
              </a:rPr>
              <a:t>Consider replacing windows and doors</a:t>
            </a:r>
          </a:p>
          <a:p>
            <a:endParaRPr lang="en-GB" sz="1800" kern="0" dirty="0">
              <a:solidFill>
                <a:srgbClr val="1C0533"/>
              </a:solidFill>
              <a:effectLst/>
              <a:latin typeface="Noto Sans" panose="020B0502040504020204" pitchFamily="34" charset="0"/>
              <a:ea typeface="Times New Roman" panose="02020603050405020304" pitchFamily="18" charset="0"/>
            </a:endParaRPr>
          </a:p>
          <a:p>
            <a:pPr marL="0" indent="0">
              <a:buNone/>
            </a:pPr>
            <a:r>
              <a:rPr lang="en-GB" sz="1700" dirty="0">
                <a:solidFill>
                  <a:srgbClr val="808080"/>
                </a:solidFill>
                <a:latin typeface="Poppins" panose="00000500000000000000" pitchFamily="2" charset="0"/>
              </a:rPr>
              <a:t>Usually, you complete retrofit measures before considering larger measures like solar panels and heat pumps</a:t>
            </a:r>
          </a:p>
          <a:p>
            <a:endParaRPr lang="en-US" dirty="0"/>
          </a:p>
          <a:p>
            <a:endParaRPr lang="en-GB" dirty="0"/>
          </a:p>
        </p:txBody>
      </p:sp>
      <p:pic>
        <p:nvPicPr>
          <p:cNvPr id="1026" name="Picture 6">
            <a:extLst>
              <a:ext uri="{FF2B5EF4-FFF2-40B4-BE49-F238E27FC236}">
                <a16:creationId xmlns:a16="http://schemas.microsoft.com/office/drawing/2014/main" id="{D3CE3279-3664-61DE-F0D8-DE8E19A46168}"/>
              </a:ext>
            </a:extLst>
          </p:cNvPr>
          <p:cNvPicPr>
            <a:picLocks noChangeAspect="1" noChangeArrowheads="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515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DEE478-A8F8-45CC-C727-019B3B99CD34}"/>
              </a:ext>
            </a:extLst>
          </p:cNvPr>
          <p:cNvPicPr>
            <a:picLocks/>
          </p:cNvPicPr>
          <p:nvPr/>
        </p:nvPicPr>
        <p:blipFill rotWithShape="1">
          <a:blip r:embed="rId2">
            <a:extLst>
              <a:ext uri="{28A0092B-C50C-407E-A947-70E740481C1C}">
                <a14:useLocalDpi xmlns:a14="http://schemas.microsoft.com/office/drawing/2010/main" val="0"/>
              </a:ext>
            </a:extLst>
          </a:blip>
          <a:srcRect l="2650" r="2650"/>
          <a:stretch/>
        </p:blipFill>
        <p:spPr>
          <a:xfrm>
            <a:off x="20" y="10"/>
            <a:ext cx="12188932" cy="6857990"/>
          </a:xfrm>
          <a:prstGeom prst="rect">
            <a:avLst/>
          </a:prstGeom>
        </p:spPr>
      </p:pic>
      <p:sp>
        <p:nvSpPr>
          <p:cNvPr id="2" name="Title 1">
            <a:extLst>
              <a:ext uri="{FF2B5EF4-FFF2-40B4-BE49-F238E27FC236}">
                <a16:creationId xmlns:a16="http://schemas.microsoft.com/office/drawing/2014/main" id="{A39A90A5-A13C-5BFF-760E-5FAEEFC62C5A}"/>
              </a:ext>
            </a:extLst>
          </p:cNvPr>
          <p:cNvSpPr>
            <a:spLocks noGrp="1"/>
          </p:cNvSpPr>
          <p:nvPr>
            <p:ph type="ctrTitle"/>
          </p:nvPr>
        </p:nvSpPr>
        <p:spPr>
          <a:xfrm>
            <a:off x="263526" y="284357"/>
            <a:ext cx="5832474" cy="2250499"/>
          </a:xfrm>
          <a:solidFill>
            <a:schemeClr val="bg1">
              <a:alpha val="95000"/>
            </a:schemeClr>
          </a:solidFill>
        </p:spPr>
        <p:txBody>
          <a:bodyPr anchor="t">
            <a:normAutofit/>
          </a:bodyPr>
          <a:lstStyle/>
          <a:p>
            <a:pPr algn="l"/>
            <a:r>
              <a:rPr lang="en-GB" sz="6600" dirty="0">
                <a:solidFill>
                  <a:schemeClr val="accent2"/>
                </a:solidFill>
              </a:rPr>
              <a:t>Renewables &amp; Heat Sources</a:t>
            </a:r>
          </a:p>
        </p:txBody>
      </p:sp>
    </p:spTree>
    <p:extLst>
      <p:ext uri="{BB962C8B-B14F-4D97-AF65-F5344CB8AC3E}">
        <p14:creationId xmlns:p14="http://schemas.microsoft.com/office/powerpoint/2010/main" val="98044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1F4E5-6415-99C0-E1E7-488A5B1FB9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197DA-4962-EFC8-47A1-BBD9BB18ABF8}"/>
              </a:ext>
            </a:extLst>
          </p:cNvPr>
          <p:cNvSpPr>
            <a:spLocks noGrp="1"/>
          </p:cNvSpPr>
          <p:nvPr>
            <p:ph type="title"/>
          </p:nvPr>
        </p:nvSpPr>
        <p:spPr>
          <a:xfrm>
            <a:off x="1847461" y="609600"/>
            <a:ext cx="7426540" cy="1320800"/>
          </a:xfrm>
        </p:spPr>
        <p:txBody>
          <a:bodyPr>
            <a:normAutofit/>
          </a:bodyPr>
          <a:lstStyle/>
          <a:p>
            <a:pPr algn="ctr"/>
            <a:r>
              <a:rPr lang="en-US"/>
              <a:t>Renewables</a:t>
            </a:r>
            <a:br>
              <a:rPr lang="en-US"/>
            </a:br>
            <a:endParaRPr lang="en-GB"/>
          </a:p>
        </p:txBody>
      </p:sp>
      <p:sp>
        <p:nvSpPr>
          <p:cNvPr id="3" name="Content Placeholder 2">
            <a:extLst>
              <a:ext uri="{FF2B5EF4-FFF2-40B4-BE49-F238E27FC236}">
                <a16:creationId xmlns:a16="http://schemas.microsoft.com/office/drawing/2014/main" id="{53B79BE6-60AD-4A57-880D-0FB1AE1AE7DB}"/>
              </a:ext>
            </a:extLst>
          </p:cNvPr>
          <p:cNvSpPr>
            <a:spLocks noGrp="1"/>
          </p:cNvSpPr>
          <p:nvPr>
            <p:ph idx="1"/>
          </p:nvPr>
        </p:nvSpPr>
        <p:spPr>
          <a:xfrm>
            <a:off x="677334" y="1533833"/>
            <a:ext cx="8596668" cy="4507530"/>
          </a:xfrm>
        </p:spPr>
        <p:txBody>
          <a:bodyPr>
            <a:normAutofit/>
          </a:bodyPr>
          <a:lstStyle/>
          <a:p>
            <a:r>
              <a:rPr lang="en-US" sz="2000" dirty="0">
                <a:solidFill>
                  <a:srgbClr val="808080"/>
                </a:solidFill>
                <a:latin typeface="Poppins" panose="00000500000000000000" pitchFamily="2" charset="0"/>
              </a:rPr>
              <a:t>Air Source and Ground Source Heat Pumps (ASHP and GSHP)</a:t>
            </a:r>
          </a:p>
          <a:p>
            <a:pPr>
              <a:lnSpc>
                <a:spcPts val="2400"/>
              </a:lnSpc>
            </a:pPr>
            <a:r>
              <a:rPr lang="en-US" sz="2000" dirty="0">
                <a:solidFill>
                  <a:srgbClr val="808080"/>
                </a:solidFill>
                <a:latin typeface="Poppins" panose="00000500000000000000" pitchFamily="2" charset="0"/>
              </a:rPr>
              <a:t>Biomass</a:t>
            </a:r>
          </a:p>
          <a:p>
            <a:pPr>
              <a:lnSpc>
                <a:spcPts val="2400"/>
              </a:lnSpc>
            </a:pPr>
            <a:r>
              <a:rPr lang="en-US" sz="2000" dirty="0">
                <a:solidFill>
                  <a:srgbClr val="808080"/>
                </a:solidFill>
                <a:latin typeface="Poppins" panose="00000500000000000000" pitchFamily="2" charset="0"/>
              </a:rPr>
              <a:t>Wind</a:t>
            </a:r>
          </a:p>
          <a:p>
            <a:pPr>
              <a:lnSpc>
                <a:spcPts val="2400"/>
              </a:lnSpc>
            </a:pPr>
            <a:r>
              <a:rPr lang="en-US" sz="2000" dirty="0">
                <a:solidFill>
                  <a:srgbClr val="808080"/>
                </a:solidFill>
                <a:latin typeface="Poppins" panose="00000500000000000000" pitchFamily="2" charset="0"/>
              </a:rPr>
              <a:t>Solar Photovoltaic panels (PV) &amp; Solar Thermal</a:t>
            </a:r>
          </a:p>
          <a:p>
            <a:pPr>
              <a:lnSpc>
                <a:spcPts val="2400"/>
              </a:lnSpc>
            </a:pPr>
            <a:r>
              <a:rPr lang="en-US" sz="2000" dirty="0">
                <a:solidFill>
                  <a:srgbClr val="808080"/>
                </a:solidFill>
                <a:latin typeface="Poppins" panose="00000500000000000000" pitchFamily="2" charset="0"/>
              </a:rPr>
              <a:t>Hydro Power</a:t>
            </a:r>
          </a:p>
          <a:p>
            <a:endParaRPr lang="en-US" sz="2000" dirty="0"/>
          </a:p>
          <a:p>
            <a:pPr>
              <a:lnSpc>
                <a:spcPts val="2400"/>
              </a:lnSpc>
            </a:pPr>
            <a:r>
              <a:rPr lang="en-US" sz="2000" dirty="0">
                <a:solidFill>
                  <a:srgbClr val="808080"/>
                </a:solidFill>
                <a:latin typeface="Poppins" panose="00000500000000000000" pitchFamily="2" charset="0"/>
              </a:rPr>
              <a:t>Alternative Fuels</a:t>
            </a:r>
          </a:p>
          <a:p>
            <a:pPr lvl="1"/>
            <a:r>
              <a:rPr lang="en-US" sz="1800" dirty="0">
                <a:solidFill>
                  <a:srgbClr val="808080"/>
                </a:solidFill>
                <a:latin typeface="Poppins" panose="00000500000000000000" pitchFamily="2" charset="0"/>
              </a:rPr>
              <a:t>Hydrogen , Bio Gas and Hydrogenated Vegetable Oil (HVO)</a:t>
            </a:r>
          </a:p>
          <a:p>
            <a:endParaRPr lang="en-GB" sz="2000" dirty="0"/>
          </a:p>
        </p:txBody>
      </p:sp>
      <p:pic>
        <p:nvPicPr>
          <p:cNvPr id="1026" name="Picture 6">
            <a:extLst>
              <a:ext uri="{FF2B5EF4-FFF2-40B4-BE49-F238E27FC236}">
                <a16:creationId xmlns:a16="http://schemas.microsoft.com/office/drawing/2014/main" id="{3AE8E967-F839-AF19-3882-EDA32A7D620A}"/>
              </a:ext>
            </a:extLst>
          </p:cNvPr>
          <p:cNvPicPr>
            <a:picLocks noChangeAspect="1" noChangeArrowheads="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10988001" y="6041362"/>
            <a:ext cx="1203999" cy="78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0274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1536</Words>
  <Application>Microsoft Office PowerPoint</Application>
  <PresentationFormat>Widescreen</PresentationFormat>
  <Paragraphs>200</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Arial</vt:lpstr>
      <vt:lpstr>Noto Sans</vt:lpstr>
      <vt:lpstr>Poppins</vt:lpstr>
      <vt:lpstr>Roboto Slab</vt:lpstr>
      <vt:lpstr>Trebuchet MS</vt:lpstr>
      <vt:lpstr>Wingdings 3</vt:lpstr>
      <vt:lpstr>Facet</vt:lpstr>
      <vt:lpstr>Energy and  Renewables Advice Online Roadshow</vt:lpstr>
      <vt:lpstr>Energy and Renewables Advice Online Roadshow </vt:lpstr>
      <vt:lpstr>How is the climate changing?</vt:lpstr>
      <vt:lpstr>The importance of considering the Fabric First approach with Retrofit </vt:lpstr>
      <vt:lpstr>What is Retrofit? </vt:lpstr>
      <vt:lpstr>Benefits of Retrofit </vt:lpstr>
      <vt:lpstr>Examples of Retrofit </vt:lpstr>
      <vt:lpstr>Renewables &amp; Heat Sources</vt:lpstr>
      <vt:lpstr>Renewables </vt:lpstr>
      <vt:lpstr>     Air source heat pumps (ASHP's)</vt:lpstr>
      <vt:lpstr>Solar photovoltaic panels (PV)</vt:lpstr>
      <vt:lpstr>Solar photovoltaic panels (PV)</vt:lpstr>
      <vt:lpstr>Solar photovoltaic panels </vt:lpstr>
      <vt:lpstr>Solar photovoltaic panels</vt:lpstr>
      <vt:lpstr>Solar photovoltaic panels (PV) </vt:lpstr>
      <vt:lpstr>Domestic batteries</vt:lpstr>
      <vt:lpstr>Electric Vehicle Tariffs</vt:lpstr>
      <vt:lpstr>EV Tariff Requirements</vt:lpstr>
      <vt:lpstr>Pros &amp; Cons of Renewables Things to consider…. </vt:lpstr>
      <vt:lpstr>Pros &amp; Cons of Renewables Benefits of …. </vt:lpstr>
      <vt:lpstr>Overview of Support and Grants </vt:lpstr>
      <vt:lpstr>Q&amp;A </vt:lpstr>
      <vt:lpstr>Resources, newsletters, websites to follow:  Energy and Climate Information Unit - eciu.net pv magazine - pv-magazine.com North East and Yorkshire Net Zero Hub – neynetzerohub.com Centre for Sustainable Energy (CSE) - cse.org.uk National Energy Action (NEA) - nea.org.uk Ofgem - ofgem.gov.uk Energy Savings Trust (EST) – energysavingtrust.org.uk  </vt:lpstr>
      <vt:lpstr>Thank you for attending  If you have any further queries we are available   Contact CAN energy team at  renewables@ca-north.org.uk  or   Telephone 01670 517 178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green in off gas grid Northumberland</dc:title>
  <dc:creator>Brian Watson</dc:creator>
  <cp:lastModifiedBy>Carrie Brookes</cp:lastModifiedBy>
  <cp:revision>8</cp:revision>
  <dcterms:created xsi:type="dcterms:W3CDTF">2023-09-12T11:37:15Z</dcterms:created>
  <dcterms:modified xsi:type="dcterms:W3CDTF">2025-01-21T17:36:29Z</dcterms:modified>
</cp:coreProperties>
</file>